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4" r:id="rId3"/>
    <p:sldId id="265" r:id="rId4"/>
    <p:sldId id="273" r:id="rId5"/>
    <p:sldId id="266" r:id="rId6"/>
    <p:sldId id="392" r:id="rId7"/>
    <p:sldId id="397" r:id="rId8"/>
    <p:sldId id="274" r:id="rId9"/>
    <p:sldId id="408" r:id="rId10"/>
    <p:sldId id="257" r:id="rId11"/>
    <p:sldId id="399" r:id="rId12"/>
    <p:sldId id="258" r:id="rId13"/>
    <p:sldId id="407" r:id="rId14"/>
    <p:sldId id="406" r:id="rId15"/>
    <p:sldId id="398" r:id="rId16"/>
    <p:sldId id="405" r:id="rId17"/>
    <p:sldId id="262" r:id="rId18"/>
    <p:sldId id="409" r:id="rId19"/>
    <p:sldId id="410" r:id="rId20"/>
    <p:sldId id="411" r:id="rId21"/>
    <p:sldId id="412" r:id="rId22"/>
    <p:sldId id="418" r:id="rId23"/>
    <p:sldId id="417" r:id="rId24"/>
  </p:sldIdLst>
  <p:sldSz cx="12192000" cy="6858000"/>
  <p:notesSz cx="6810375"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3447" autoAdjust="0"/>
  </p:normalViewPr>
  <p:slideViewPr>
    <p:cSldViewPr snapToGrid="0">
      <p:cViewPr varScale="1">
        <p:scale>
          <a:sx n="131" d="100"/>
          <a:sy n="131"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16631D17-8BBE-49FA-AFC9-8DDF077D9D8A}" type="datetimeFigureOut">
              <a:rPr lang="fr-FR" smtClean="0"/>
              <a:t>29/04/2025</a:t>
            </a:fld>
            <a:endParaRPr lang="fr-FR"/>
          </a:p>
        </p:txBody>
      </p:sp>
      <p:sp>
        <p:nvSpPr>
          <p:cNvPr id="4" name="Espace réservé de l'image des diapositives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3AE35EA3-457B-4B21-99A8-BC468D7B9947}" type="slidenum">
              <a:rPr lang="fr-FR" smtClean="0"/>
              <a:t>‹N°›</a:t>
            </a:fld>
            <a:endParaRPr lang="fr-FR"/>
          </a:p>
        </p:txBody>
      </p:sp>
    </p:spTree>
    <p:extLst>
      <p:ext uri="{BB962C8B-B14F-4D97-AF65-F5344CB8AC3E}">
        <p14:creationId xmlns:p14="http://schemas.microsoft.com/office/powerpoint/2010/main" val="270444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ole-doctorale-356.univ-amu.fr/f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B2265-8A84-5A41-91FF-40502B0870E5}" type="slidenum">
              <a:rPr lang="fr-FR"/>
              <a:pPr/>
              <a:t>4</a:t>
            </a:fld>
            <a:endParaRPr lang="fr-F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97103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a:extLst>
              <a:ext uri="{FF2B5EF4-FFF2-40B4-BE49-F238E27FC236}">
                <a16:creationId xmlns:a16="http://schemas.microsoft.com/office/drawing/2014/main" id="{3549861A-07BC-804D-B875-6877B4CF5069}"/>
              </a:ext>
            </a:extLst>
          </p:cNvPr>
          <p:cNvSpPr>
            <a:spLocks noGrp="1" noRot="1" noChangeAspect="1" noChangeArrowheads="1" noTextEdit="1"/>
          </p:cNvSpPr>
          <p:nvPr>
            <p:ph type="sldImg"/>
          </p:nvPr>
        </p:nvSpPr>
        <p:spPr>
          <a:ln/>
        </p:spPr>
      </p:sp>
      <p:sp>
        <p:nvSpPr>
          <p:cNvPr id="19458" name="Notizenplatzhalter 2">
            <a:extLst>
              <a:ext uri="{FF2B5EF4-FFF2-40B4-BE49-F238E27FC236}">
                <a16:creationId xmlns:a16="http://schemas.microsoft.com/office/drawing/2014/main" id="{D304BA8F-7AF4-2446-BF88-DAA04BEDED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Times New Roman" panose="02020603050405020304" pitchFamily="18" charset="0"/>
              <a:ea typeface="ＭＳ Ｐゴシック" panose="020B0600070205080204" pitchFamily="34" charset="-128"/>
            </a:endParaRPr>
          </a:p>
        </p:txBody>
      </p:sp>
      <p:sp>
        <p:nvSpPr>
          <p:cNvPr id="19459" name="Foliennummernplatzhalter 3">
            <a:extLst>
              <a:ext uri="{FF2B5EF4-FFF2-40B4-BE49-F238E27FC236}">
                <a16:creationId xmlns:a16="http://schemas.microsoft.com/office/drawing/2014/main" id="{FFCC0F44-40B3-794F-8C7B-798A30B5D8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6DAB0E-4B90-5940-AA1E-44A50AF1FE32}" type="slidenum">
              <a:rPr lang="fr-FR" altLang="fr-FR" sz="1200" smtClean="0"/>
              <a:pPr/>
              <a:t>6</a:t>
            </a:fld>
            <a:endParaRPr lang="fr-FR" altLang="fr-FR" sz="1200"/>
          </a:p>
        </p:txBody>
      </p:sp>
    </p:spTree>
    <p:extLst>
      <p:ext uri="{BB962C8B-B14F-4D97-AF65-F5344CB8AC3E}">
        <p14:creationId xmlns:p14="http://schemas.microsoft.com/office/powerpoint/2010/main" val="127370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a:extLst>
              <a:ext uri="{FF2B5EF4-FFF2-40B4-BE49-F238E27FC236}">
                <a16:creationId xmlns:a16="http://schemas.microsoft.com/office/drawing/2014/main" id="{4169838A-48C1-7E40-B061-1968BB271E43}"/>
              </a:ext>
            </a:extLst>
          </p:cNvPr>
          <p:cNvSpPr>
            <a:spLocks noGrp="1" noRot="1" noChangeAspect="1" noChangeArrowheads="1" noTextEdit="1"/>
          </p:cNvSpPr>
          <p:nvPr>
            <p:ph type="sldImg"/>
          </p:nvPr>
        </p:nvSpPr>
        <p:spPr>
          <a:ln/>
        </p:spPr>
      </p:sp>
      <p:sp>
        <p:nvSpPr>
          <p:cNvPr id="29698" name="Notizenplatzhalter 2">
            <a:extLst>
              <a:ext uri="{FF2B5EF4-FFF2-40B4-BE49-F238E27FC236}">
                <a16:creationId xmlns:a16="http://schemas.microsoft.com/office/drawing/2014/main" id="{DF6DC622-2444-7349-8D3E-5D594EDD46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latin typeface="Times New Roman" panose="02020603050405020304" pitchFamily="18" charset="0"/>
                <a:ea typeface="ＭＳ Ｐゴシック" panose="020B0600070205080204" pitchFamily="34" charset="-128"/>
              </a:rPr>
              <a:t>Par exemple, Séminaire 3t prend la suite d’un séminaire Travail et Numérique qui </a:t>
            </a:r>
            <a:r>
              <a:rPr lang="fr-FR" sz="1800" b="0" i="0" u="none" strike="noStrike" baseline="0" dirty="0">
                <a:solidFill>
                  <a:srgbClr val="000000"/>
                </a:solidFill>
                <a:latin typeface="Century Gothic" panose="020B0502020202020204" pitchFamily="34" charset="0"/>
              </a:rPr>
              <a:t> a porté, avec un regard pluridisciplinaire  sur les manières dont les technologies bousculent le travail et questionnent le management, tout en ouvrant de nouvelles perspectives pour les organisations. </a:t>
            </a:r>
            <a:endParaRPr lang="fr-FR" altLang="fr-FR" dirty="0">
              <a:latin typeface="Times New Roman" panose="02020603050405020304" pitchFamily="18" charset="0"/>
              <a:ea typeface="ＭＳ Ｐゴシック" panose="020B0600070205080204" pitchFamily="34" charset="-128"/>
            </a:endParaRPr>
          </a:p>
        </p:txBody>
      </p:sp>
      <p:sp>
        <p:nvSpPr>
          <p:cNvPr id="29699" name="Foliennummernplatzhalter 3">
            <a:extLst>
              <a:ext uri="{FF2B5EF4-FFF2-40B4-BE49-F238E27FC236}">
                <a16:creationId xmlns:a16="http://schemas.microsoft.com/office/drawing/2014/main" id="{0A774B4B-C9C0-DD48-956D-E94408F590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99A65A2-1C40-BD42-9CD6-43F0E2252F32}" type="slidenum">
              <a:rPr lang="fr-FR" altLang="fr-FR" sz="1200" smtClean="0"/>
              <a:pPr/>
              <a:t>7</a:t>
            </a:fld>
            <a:endParaRPr lang="fr-FR" altLang="fr-FR" sz="1200"/>
          </a:p>
        </p:txBody>
      </p:sp>
    </p:spTree>
    <p:extLst>
      <p:ext uri="{BB962C8B-B14F-4D97-AF65-F5344CB8AC3E}">
        <p14:creationId xmlns:p14="http://schemas.microsoft.com/office/powerpoint/2010/main" val="186134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ED 356 :</a:t>
            </a:r>
            <a:r>
              <a:rPr lang="fr-FR" dirty="0">
                <a:hlinkClick r:id="rId3" tooltip="Page d'accueil"/>
              </a:rPr>
              <a:t>Cognition, Langage, Education </a:t>
            </a:r>
            <a:r>
              <a:rPr lang="fr-FR" dirty="0"/>
              <a:t>/ ED 356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ED 355 : Espaces Cultures Sociétés</a:t>
            </a:r>
          </a:p>
          <a:p>
            <a:endParaRPr lang="fr-FR" dirty="0"/>
          </a:p>
        </p:txBody>
      </p:sp>
      <p:sp>
        <p:nvSpPr>
          <p:cNvPr id="4" name="Espace réservé du numéro de diapositive 3"/>
          <p:cNvSpPr>
            <a:spLocks noGrp="1"/>
          </p:cNvSpPr>
          <p:nvPr>
            <p:ph type="sldNum" sz="quarter" idx="5"/>
          </p:nvPr>
        </p:nvSpPr>
        <p:spPr/>
        <p:txBody>
          <a:bodyPr/>
          <a:lstStyle/>
          <a:p>
            <a:fld id="{02D0AB6D-901C-7640-81B6-A605C7166E29}" type="slidenum">
              <a:rPr lang="fr-FR" smtClean="0"/>
              <a:pPr/>
              <a:t>8</a:t>
            </a:fld>
            <a:endParaRPr lang="fr-FR"/>
          </a:p>
        </p:txBody>
      </p:sp>
    </p:spTree>
    <p:extLst>
      <p:ext uri="{BB962C8B-B14F-4D97-AF65-F5344CB8AC3E}">
        <p14:creationId xmlns:p14="http://schemas.microsoft.com/office/powerpoint/2010/main" val="103635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12261-2A86-419A-6433-FDFCA3808D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C22609-2D72-928E-9219-463EC18D3C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50777E-F1BB-F803-CD29-CC812B90D5CB}"/>
              </a:ext>
            </a:extLst>
          </p:cNvPr>
          <p:cNvSpPr>
            <a:spLocks noGrp="1"/>
          </p:cNvSpPr>
          <p:nvPr>
            <p:ph type="body" idx="1"/>
          </p:nvPr>
        </p:nvSpPr>
        <p:spPr/>
        <p:txBody>
          <a:bodyPr/>
          <a:lstStyle/>
          <a:p>
            <a:r>
              <a:rPr lang="fr-FR" dirty="0"/>
              <a:t>Devant l'importance du phénomène de violences sexistes et sexuelles, de discriminations et de harcèlements dans la société contemporaine, il est apparu nécessaire à l’université, fortement engagée sur ces sujets, de créer un service pleinement dédié à la prévention de ces violences : le Service pour le Respect et l’Égalité (</a:t>
            </a:r>
            <a:r>
              <a:rPr lang="fr-FR" dirty="0" err="1"/>
              <a:t>SpRE</a:t>
            </a:r>
            <a:r>
              <a:rPr lang="fr-FR" dirty="0"/>
              <a:t>).</a:t>
            </a:r>
            <a:br>
              <a:rPr lang="fr-FR" dirty="0"/>
            </a:br>
            <a:r>
              <a:rPr lang="fr-FR" dirty="0"/>
              <a:t>Un dispositif interne, indépendant, professionnalisé et unique en France, qui fait d’Aix-Marseille Université un établissement pionnier en la matière.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CNAE : </a:t>
            </a:r>
            <a:r>
              <a:rPr lang="fr-FR" b="1" dirty="0"/>
              <a:t>une plateforme d'écoute pour tous les étudiants</a:t>
            </a:r>
          </a:p>
          <a:p>
            <a:endParaRPr lang="fr-FR" dirty="0"/>
          </a:p>
        </p:txBody>
      </p:sp>
      <p:sp>
        <p:nvSpPr>
          <p:cNvPr id="4" name="Espace réservé du numéro de diapositive 3">
            <a:extLst>
              <a:ext uri="{FF2B5EF4-FFF2-40B4-BE49-F238E27FC236}">
                <a16:creationId xmlns:a16="http://schemas.microsoft.com/office/drawing/2014/main" id="{AB022B99-0B8D-7945-E8E9-1848F590685F}"/>
              </a:ext>
            </a:extLst>
          </p:cNvPr>
          <p:cNvSpPr>
            <a:spLocks noGrp="1"/>
          </p:cNvSpPr>
          <p:nvPr>
            <p:ph type="sldNum" sz="quarter" idx="5"/>
          </p:nvPr>
        </p:nvSpPr>
        <p:spPr/>
        <p:txBody>
          <a:bodyPr/>
          <a:lstStyle/>
          <a:p>
            <a:fld id="{3AE35EA3-457B-4B21-99A8-BC468D7B9947}" type="slidenum">
              <a:rPr lang="fr-FR" smtClean="0"/>
              <a:t>18</a:t>
            </a:fld>
            <a:endParaRPr lang="fr-FR"/>
          </a:p>
        </p:txBody>
      </p:sp>
    </p:spTree>
    <p:extLst>
      <p:ext uri="{BB962C8B-B14F-4D97-AF65-F5344CB8AC3E}">
        <p14:creationId xmlns:p14="http://schemas.microsoft.com/office/powerpoint/2010/main" val="350404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7787-0054-43CA-EF67-C4ABDE8259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6B1D1C-5B6A-BDAD-AE85-69E85780FB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1727E1-A80D-77F0-8FED-45E8FF11B1BF}"/>
              </a:ext>
            </a:extLst>
          </p:cNvPr>
          <p:cNvSpPr>
            <a:spLocks noGrp="1"/>
          </p:cNvSpPr>
          <p:nvPr>
            <p:ph type="body" idx="1"/>
          </p:nvPr>
        </p:nvSpPr>
        <p:spPr/>
        <p:txBody>
          <a:bodyPr/>
          <a:lstStyle/>
          <a:p>
            <a:r>
              <a:rPr lang="fr-FR" dirty="0"/>
              <a:t>Le plagiat </a:t>
            </a:r>
            <a:r>
              <a:rPr lang="fr-FR" b="1" dirty="0"/>
              <a:t>consiste à reproduire un texte, une partie d'un texte, toute production littéraire ou graphique, ou les idées originales d'un auteur, sans lui en reconnaître la paternité</a:t>
            </a:r>
            <a:r>
              <a:rPr lang="fr-FR" dirty="0"/>
              <a:t>. Tout plagiat, quel qu'en soit le support, constitue une faute.</a:t>
            </a:r>
          </a:p>
        </p:txBody>
      </p:sp>
      <p:sp>
        <p:nvSpPr>
          <p:cNvPr id="4" name="Espace réservé du numéro de diapositive 3">
            <a:extLst>
              <a:ext uri="{FF2B5EF4-FFF2-40B4-BE49-F238E27FC236}">
                <a16:creationId xmlns:a16="http://schemas.microsoft.com/office/drawing/2014/main" id="{9E8264B1-970D-A31A-9BD3-65DF08DE88FA}"/>
              </a:ext>
            </a:extLst>
          </p:cNvPr>
          <p:cNvSpPr>
            <a:spLocks noGrp="1"/>
          </p:cNvSpPr>
          <p:nvPr>
            <p:ph type="sldNum" sz="quarter" idx="5"/>
          </p:nvPr>
        </p:nvSpPr>
        <p:spPr/>
        <p:txBody>
          <a:bodyPr/>
          <a:lstStyle/>
          <a:p>
            <a:fld id="{3AE35EA3-457B-4B21-99A8-BC468D7B9947}" type="slidenum">
              <a:rPr lang="fr-FR" smtClean="0"/>
              <a:t>20</a:t>
            </a:fld>
            <a:endParaRPr lang="fr-FR"/>
          </a:p>
        </p:txBody>
      </p:sp>
    </p:spTree>
    <p:extLst>
      <p:ext uri="{BB962C8B-B14F-4D97-AF65-F5344CB8AC3E}">
        <p14:creationId xmlns:p14="http://schemas.microsoft.com/office/powerpoint/2010/main" val="238832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2614128-1B6C-4222-821D-600524D8AE51}" type="datetimeFigureOut">
              <a:rPr lang="fr-FR" smtClean="0"/>
              <a:t>29/04/2025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026B8-13CB-4AE5-891B-95301DE8D90F}" type="slidenum">
              <a:rPr lang="fr-FR" smtClean="0"/>
              <a:t>‹N°›</a:t>
            </a:fld>
            <a:endParaRPr lang="fr-FR"/>
          </a:p>
        </p:txBody>
      </p:sp>
    </p:spTree>
    <p:extLst>
      <p:ext uri="{BB962C8B-B14F-4D97-AF65-F5344CB8AC3E}">
        <p14:creationId xmlns:p14="http://schemas.microsoft.com/office/powerpoint/2010/main" val="5171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614128-1B6C-4222-821D-600524D8AE51}" type="datetimeFigureOut">
              <a:rPr lang="fr-FR" smtClean="0"/>
              <a:t>29/04/2025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026B8-13CB-4AE5-891B-95301DE8D90F}" type="slidenum">
              <a:rPr lang="fr-FR" smtClean="0"/>
              <a:t>‹N°›</a:t>
            </a:fld>
            <a:endParaRPr lang="fr-FR"/>
          </a:p>
        </p:txBody>
      </p:sp>
    </p:spTree>
    <p:extLst>
      <p:ext uri="{BB962C8B-B14F-4D97-AF65-F5344CB8AC3E}">
        <p14:creationId xmlns:p14="http://schemas.microsoft.com/office/powerpoint/2010/main" val="356462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614128-1B6C-4222-821D-600524D8AE51}" type="datetimeFigureOut">
              <a:rPr lang="fr-FR" smtClean="0"/>
              <a:t>29/04/2025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026B8-13CB-4AE5-891B-95301DE8D90F}" type="slidenum">
              <a:rPr lang="fr-FR" smtClean="0"/>
              <a:t>‹N°›</a:t>
            </a:fld>
            <a:endParaRPr lang="fr-FR"/>
          </a:p>
        </p:txBody>
      </p:sp>
    </p:spTree>
    <p:extLst>
      <p:ext uri="{BB962C8B-B14F-4D97-AF65-F5344CB8AC3E}">
        <p14:creationId xmlns:p14="http://schemas.microsoft.com/office/powerpoint/2010/main" val="196588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614128-1B6C-4222-821D-600524D8AE51}" type="datetimeFigureOut">
              <a:rPr lang="fr-FR" smtClean="0"/>
              <a:t>29/04/2025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026B8-13CB-4AE5-891B-95301DE8D90F}" type="slidenum">
              <a:rPr lang="fr-FR" smtClean="0"/>
              <a:t>‹N°›</a:t>
            </a:fld>
            <a:endParaRPr lang="fr-FR"/>
          </a:p>
        </p:txBody>
      </p:sp>
    </p:spTree>
    <p:extLst>
      <p:ext uri="{BB962C8B-B14F-4D97-AF65-F5344CB8AC3E}">
        <p14:creationId xmlns:p14="http://schemas.microsoft.com/office/powerpoint/2010/main" val="324948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2614128-1B6C-4222-821D-600524D8AE51}" type="datetimeFigureOut">
              <a:rPr lang="fr-FR" smtClean="0"/>
              <a:t>29/04/2025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026B8-13CB-4AE5-891B-95301DE8D90F}" type="slidenum">
              <a:rPr lang="fr-FR" smtClean="0"/>
              <a:t>‹N°›</a:t>
            </a:fld>
            <a:endParaRPr lang="fr-FR"/>
          </a:p>
        </p:txBody>
      </p:sp>
    </p:spTree>
    <p:extLst>
      <p:ext uri="{BB962C8B-B14F-4D97-AF65-F5344CB8AC3E}">
        <p14:creationId xmlns:p14="http://schemas.microsoft.com/office/powerpoint/2010/main" val="419184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2614128-1B6C-4222-821D-600524D8AE51}" type="datetimeFigureOut">
              <a:rPr lang="fr-FR" smtClean="0"/>
              <a:t>29/04/2025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4026B8-13CB-4AE5-891B-95301DE8D90F}" type="slidenum">
              <a:rPr lang="fr-FR" smtClean="0"/>
              <a:t>‹N°›</a:t>
            </a:fld>
            <a:endParaRPr lang="fr-FR"/>
          </a:p>
        </p:txBody>
      </p:sp>
    </p:spTree>
    <p:extLst>
      <p:ext uri="{BB962C8B-B14F-4D97-AF65-F5344CB8AC3E}">
        <p14:creationId xmlns:p14="http://schemas.microsoft.com/office/powerpoint/2010/main" val="286106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2614128-1B6C-4222-821D-600524D8AE51}" type="datetimeFigureOut">
              <a:rPr lang="fr-FR" smtClean="0"/>
              <a:t>29/04/2025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4026B8-13CB-4AE5-891B-95301DE8D90F}" type="slidenum">
              <a:rPr lang="fr-FR" smtClean="0"/>
              <a:t>‹N°›</a:t>
            </a:fld>
            <a:endParaRPr lang="fr-FR"/>
          </a:p>
        </p:txBody>
      </p:sp>
    </p:spTree>
    <p:extLst>
      <p:ext uri="{BB962C8B-B14F-4D97-AF65-F5344CB8AC3E}">
        <p14:creationId xmlns:p14="http://schemas.microsoft.com/office/powerpoint/2010/main" val="304659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2614128-1B6C-4222-821D-600524D8AE51}" type="datetimeFigureOut">
              <a:rPr lang="fr-FR" smtClean="0"/>
              <a:t>29/04/2025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4026B8-13CB-4AE5-891B-95301DE8D90F}" type="slidenum">
              <a:rPr lang="fr-FR" smtClean="0"/>
              <a:t>‹N°›</a:t>
            </a:fld>
            <a:endParaRPr lang="fr-FR"/>
          </a:p>
        </p:txBody>
      </p:sp>
    </p:spTree>
    <p:extLst>
      <p:ext uri="{BB962C8B-B14F-4D97-AF65-F5344CB8AC3E}">
        <p14:creationId xmlns:p14="http://schemas.microsoft.com/office/powerpoint/2010/main" val="201745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614128-1B6C-4222-821D-600524D8AE51}" type="datetimeFigureOut">
              <a:rPr lang="fr-FR" smtClean="0"/>
              <a:t>29/04/2025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4026B8-13CB-4AE5-891B-95301DE8D90F}" type="slidenum">
              <a:rPr lang="fr-FR" smtClean="0"/>
              <a:t>‹N°›</a:t>
            </a:fld>
            <a:endParaRPr lang="fr-FR"/>
          </a:p>
        </p:txBody>
      </p:sp>
    </p:spTree>
    <p:extLst>
      <p:ext uri="{BB962C8B-B14F-4D97-AF65-F5344CB8AC3E}">
        <p14:creationId xmlns:p14="http://schemas.microsoft.com/office/powerpoint/2010/main" val="272570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2614128-1B6C-4222-821D-600524D8AE51}" type="datetimeFigureOut">
              <a:rPr lang="fr-FR" smtClean="0"/>
              <a:t>29/04/2025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4026B8-13CB-4AE5-891B-95301DE8D90F}" type="slidenum">
              <a:rPr lang="fr-FR" smtClean="0"/>
              <a:t>‹N°›</a:t>
            </a:fld>
            <a:endParaRPr lang="fr-FR"/>
          </a:p>
        </p:txBody>
      </p:sp>
    </p:spTree>
    <p:extLst>
      <p:ext uri="{BB962C8B-B14F-4D97-AF65-F5344CB8AC3E}">
        <p14:creationId xmlns:p14="http://schemas.microsoft.com/office/powerpoint/2010/main" val="18367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2614128-1B6C-4222-821D-600524D8AE51}" type="datetimeFigureOut">
              <a:rPr lang="fr-FR" smtClean="0"/>
              <a:t>29/04/2025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4026B8-13CB-4AE5-891B-95301DE8D90F}" type="slidenum">
              <a:rPr lang="fr-FR" smtClean="0"/>
              <a:t>‹N°›</a:t>
            </a:fld>
            <a:endParaRPr lang="fr-FR"/>
          </a:p>
        </p:txBody>
      </p:sp>
    </p:spTree>
    <p:extLst>
      <p:ext uri="{BB962C8B-B14F-4D97-AF65-F5344CB8AC3E}">
        <p14:creationId xmlns:p14="http://schemas.microsoft.com/office/powerpoint/2010/main" val="159817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14128-1B6C-4222-821D-600524D8AE51}" type="datetimeFigureOut">
              <a:rPr lang="fr-FR" smtClean="0"/>
              <a:t>29/04/2025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026B8-13CB-4AE5-891B-95301DE8D90F}" type="slidenum">
              <a:rPr lang="fr-FR" smtClean="0"/>
              <a:t>‹N°›</a:t>
            </a:fld>
            <a:endParaRPr lang="fr-FR"/>
          </a:p>
        </p:txBody>
      </p:sp>
    </p:spTree>
    <p:extLst>
      <p:ext uri="{BB962C8B-B14F-4D97-AF65-F5344CB8AC3E}">
        <p14:creationId xmlns:p14="http://schemas.microsoft.com/office/powerpoint/2010/main" val="480449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egifrance.gouv.fr/jorf/id/JORFTEXT00004622896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dum.fr/" TargetMode="External"/><Relationship Id="rId2" Type="http://schemas.openxmlformats.org/officeDocument/2006/relationships/hyperlink" Target="https://ecole-doctorale-355.univ-amu.fr/sites/ecole-doctorale-355.univ-amu.fr/files/public/formations_obligatoires_ethique_et_integrite_-_mandatory_ethics_and_integrity_trainings_octobre_2021.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iv-amu.fr/fr/public/respect-egalite@univ-amu.f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univ-amu.fr/fr/public/service-de-sante-universitai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niv-amu.fr/fr/public/ethique-et-integrite-scientifiqu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univ-amu.fr/fr/public/drv-charte-daix-marseille-universite-en-faveur-de-la-science-ouvert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cole-doctorale-355.univ-amu.fr/" TargetMode="External"/><Relationship Id="rId7" Type="http://schemas.openxmlformats.org/officeDocument/2006/relationships/image" Target="../media/image2.png"/><Relationship Id="rId2" Type="http://schemas.openxmlformats.org/officeDocument/2006/relationships/hyperlink" Target="https://lest.fr/fr"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ecole-doctorale-372.univ-amu.fr/" TargetMode="External"/><Relationship Id="rId4" Type="http://schemas.openxmlformats.org/officeDocument/2006/relationships/hyperlink" Target="https://ecole-doctorale-356.univ-amu.f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1289304" y="3429000"/>
            <a:ext cx="8921672" cy="1713305"/>
          </a:xfrm>
        </p:spPr>
        <p:txBody>
          <a:bodyPr anchor="b">
            <a:normAutofit/>
          </a:bodyPr>
          <a:lstStyle/>
          <a:p>
            <a:r>
              <a:rPr lang="fr-FR" sz="3200" dirty="0"/>
              <a:t>Séminaire de rentrée des doctorant.es du LEST</a:t>
            </a:r>
            <a:br>
              <a:rPr lang="fr-FR" sz="3200" dirty="0"/>
            </a:br>
            <a:br>
              <a:rPr lang="fr-FR" sz="3200" dirty="0"/>
            </a:br>
            <a:r>
              <a:rPr lang="fr-FR" sz="3200" b="1" i="1" dirty="0"/>
              <a:t>Aix-en-Provence le 17 octobre 2024</a:t>
            </a:r>
          </a:p>
        </p:txBody>
      </p:sp>
      <p:grpSp>
        <p:nvGrpSpPr>
          <p:cNvPr id="5" name="Groupe 4">
            <a:extLst>
              <a:ext uri="{FF2B5EF4-FFF2-40B4-BE49-F238E27FC236}">
                <a16:creationId xmlns:a16="http://schemas.microsoft.com/office/drawing/2014/main" id="{C017D354-0FA0-F492-613C-751C93136BD0}"/>
              </a:ext>
            </a:extLst>
          </p:cNvPr>
          <p:cNvGrpSpPr/>
          <p:nvPr/>
        </p:nvGrpSpPr>
        <p:grpSpPr>
          <a:xfrm>
            <a:off x="2263422" y="1131728"/>
            <a:ext cx="8202078" cy="1712798"/>
            <a:chOff x="2263422" y="1131728"/>
            <a:chExt cx="8202078" cy="1712798"/>
          </a:xfrm>
        </p:grpSpPr>
        <p:pic>
          <p:nvPicPr>
            <p:cNvPr id="12" name="Image 11">
              <a:extLst>
                <a:ext uri="{FF2B5EF4-FFF2-40B4-BE49-F238E27FC236}">
                  <a16:creationId xmlns:a16="http://schemas.microsoft.com/office/drawing/2014/main" id="{0582FF28-F869-4B76-3C20-5BE757307623}"/>
                </a:ext>
              </a:extLst>
            </p:cNvPr>
            <p:cNvPicPr>
              <a:picLocks noChangeAspect="1"/>
            </p:cNvPicPr>
            <p:nvPr/>
          </p:nvPicPr>
          <p:blipFill>
            <a:blip r:embed="rId2"/>
            <a:stretch>
              <a:fillRect/>
            </a:stretch>
          </p:blipFill>
          <p:spPr>
            <a:xfrm>
              <a:off x="5006913" y="1131728"/>
              <a:ext cx="5458587" cy="1695687"/>
            </a:xfrm>
            <a:prstGeom prst="rect">
              <a:avLst/>
            </a:prstGeom>
          </p:spPr>
        </p:pic>
        <p:pic>
          <p:nvPicPr>
            <p:cNvPr id="4" name="Image 3">
              <a:extLst>
                <a:ext uri="{FF2B5EF4-FFF2-40B4-BE49-F238E27FC236}">
                  <a16:creationId xmlns:a16="http://schemas.microsoft.com/office/drawing/2014/main" id="{27D029AD-1D8D-C0F3-EBFF-BA411E813394}"/>
                </a:ext>
              </a:extLst>
            </p:cNvPr>
            <p:cNvPicPr>
              <a:picLocks noChangeAspect="1"/>
            </p:cNvPicPr>
            <p:nvPr/>
          </p:nvPicPr>
          <p:blipFill>
            <a:blip r:embed="rId3"/>
            <a:stretch>
              <a:fillRect/>
            </a:stretch>
          </p:blipFill>
          <p:spPr>
            <a:xfrm>
              <a:off x="2263422" y="1494539"/>
              <a:ext cx="2306436" cy="1349987"/>
            </a:xfrm>
            <a:prstGeom prst="rect">
              <a:avLst/>
            </a:prstGeom>
          </p:spPr>
        </p:pic>
      </p:grpSp>
    </p:spTree>
    <p:extLst>
      <p:ext uri="{BB962C8B-B14F-4D97-AF65-F5344CB8AC3E}">
        <p14:creationId xmlns:p14="http://schemas.microsoft.com/office/powerpoint/2010/main" val="321194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Charte de doctorant.es du LEST</a:t>
            </a:r>
          </a:p>
        </p:txBody>
      </p:sp>
      <p:sp>
        <p:nvSpPr>
          <p:cNvPr id="3" name="Espace réservé du contenu 2"/>
          <p:cNvSpPr>
            <a:spLocks noGrp="1"/>
          </p:cNvSpPr>
          <p:nvPr>
            <p:ph idx="1"/>
          </p:nvPr>
        </p:nvSpPr>
        <p:spPr>
          <a:xfrm>
            <a:off x="1345720" y="2544791"/>
            <a:ext cx="10008079" cy="3632171"/>
          </a:xfrm>
        </p:spPr>
        <p:txBody>
          <a:bodyPr>
            <a:normAutofit/>
          </a:bodyPr>
          <a:lstStyle/>
          <a:p>
            <a:pPr marL="0" indent="0">
              <a:buNone/>
            </a:pPr>
            <a:r>
              <a:rPr lang="fr-FR" dirty="0"/>
              <a:t>Engagements réciproques entre le laboratoire et les doctorant.es</a:t>
            </a:r>
          </a:p>
          <a:p>
            <a:pPr marL="0" indent="0">
              <a:buNone/>
            </a:pPr>
            <a:endParaRPr lang="fr-FR" dirty="0"/>
          </a:p>
          <a:p>
            <a:pPr marL="0" indent="0">
              <a:buNone/>
            </a:pPr>
            <a:r>
              <a:rPr lang="fr-FR" dirty="0"/>
              <a:t>Ne se substitue pas à la Charte des thèses de l’Université d’Aix-Marseille</a:t>
            </a:r>
          </a:p>
          <a:p>
            <a:pPr marL="0" indent="0">
              <a:buNone/>
            </a:pPr>
            <a:endParaRPr lang="fr-FR" dirty="0"/>
          </a:p>
        </p:txBody>
      </p:sp>
    </p:spTree>
    <p:extLst>
      <p:ext uri="{BB962C8B-B14F-4D97-AF65-F5344CB8AC3E}">
        <p14:creationId xmlns:p14="http://schemas.microsoft.com/office/powerpoint/2010/main" val="56529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Organisation</a:t>
            </a:r>
            <a:endParaRPr lang="fr-FR" cap="none" dirty="0"/>
          </a:p>
        </p:txBody>
      </p:sp>
      <p:sp>
        <p:nvSpPr>
          <p:cNvPr id="3" name="Espace réservé du contenu 2"/>
          <p:cNvSpPr>
            <a:spLocks noGrp="1"/>
          </p:cNvSpPr>
          <p:nvPr>
            <p:ph idx="1"/>
          </p:nvPr>
        </p:nvSpPr>
        <p:spPr>
          <a:xfrm>
            <a:off x="371475" y="1619250"/>
            <a:ext cx="11563349" cy="5473699"/>
          </a:xfrm>
        </p:spPr>
        <p:txBody>
          <a:bodyPr>
            <a:normAutofit fontScale="77500" lnSpcReduction="20000"/>
          </a:bodyPr>
          <a:lstStyle/>
          <a:p>
            <a:pPr marL="0" indent="0">
              <a:buNone/>
            </a:pPr>
            <a:r>
              <a:rPr lang="fr-FR" sz="3600" dirty="0"/>
              <a:t>Les référents : </a:t>
            </a:r>
          </a:p>
          <a:p>
            <a:pPr marL="0" indent="0">
              <a:buNone/>
            </a:pPr>
            <a:endParaRPr lang="fr-FR" sz="3600" dirty="0"/>
          </a:p>
          <a:p>
            <a:pPr lvl="1"/>
            <a:r>
              <a:rPr lang="fr-FR" b="1" dirty="0"/>
              <a:t>Directeur de thèse et co-directeur </a:t>
            </a:r>
            <a:r>
              <a:rPr lang="fr-FR" dirty="0"/>
              <a:t>le cas échéant</a:t>
            </a:r>
          </a:p>
          <a:p>
            <a:pPr lvl="1"/>
            <a:endParaRPr lang="fr-FR" dirty="0"/>
          </a:p>
          <a:p>
            <a:pPr lvl="1"/>
            <a:r>
              <a:rPr lang="fr-FR" b="1" dirty="0"/>
              <a:t>Représentant des doctorant.es</a:t>
            </a:r>
            <a:r>
              <a:rPr lang="fr-FR" dirty="0"/>
              <a:t> et son suppléant au conseil de laboratoire</a:t>
            </a:r>
          </a:p>
          <a:p>
            <a:pPr>
              <a:buFont typeface="Arial" panose="020B0604020202020204" pitchFamily="34" charset="0"/>
              <a:buChar char="•"/>
            </a:pPr>
            <a:endParaRPr lang="fr-FR" dirty="0"/>
          </a:p>
          <a:p>
            <a:pPr>
              <a:buFont typeface="Arial" panose="020B0604020202020204" pitchFamily="34" charset="0"/>
              <a:buChar char="•"/>
            </a:pPr>
            <a:r>
              <a:rPr lang="fr-FR" dirty="0"/>
              <a:t>La commission doctorale</a:t>
            </a:r>
          </a:p>
          <a:p>
            <a:pPr lvl="1"/>
            <a:r>
              <a:rPr lang="fr-FR" sz="1900" b="1" dirty="0"/>
              <a:t>Référent administratif</a:t>
            </a:r>
            <a:r>
              <a:rPr lang="fr-FR" sz="1900" dirty="0"/>
              <a:t>: Isabelle DOURILIN</a:t>
            </a:r>
          </a:p>
          <a:p>
            <a:pPr marL="457200" lvl="1" indent="0">
              <a:buNone/>
            </a:pPr>
            <a:r>
              <a:rPr lang="fr-FR" sz="1900" dirty="0"/>
              <a:t>accompagner les doctorants dans les démarches administratives (inscription, etc.) et financières selon les procédures de l’école doctorale (ED 355 et ED372), de la FEG et du LEST (inscriptions, missions, colloques, projets de recherche), centralisation de l’information</a:t>
            </a:r>
          </a:p>
          <a:p>
            <a:pPr marL="457200" lvl="1" indent="0">
              <a:buNone/>
            </a:pPr>
            <a:endParaRPr lang="fr-FR" sz="1900" dirty="0"/>
          </a:p>
          <a:p>
            <a:pPr lvl="1"/>
            <a:r>
              <a:rPr lang="fr-FR" sz="1900" b="1" dirty="0"/>
              <a:t>Référent scientifique </a:t>
            </a:r>
            <a:r>
              <a:rPr lang="fr-FR" sz="1900" dirty="0"/>
              <a:t>: Claire BIDART (ED 355) &amp; Cathy KROHMER (ED 372)</a:t>
            </a:r>
          </a:p>
          <a:p>
            <a:pPr marL="457200" lvl="1" indent="0">
              <a:buNone/>
            </a:pPr>
            <a:r>
              <a:rPr lang="fr-FR" sz="1900" dirty="0"/>
              <a:t>coordonner l’ensemble des dispositifs / assurer le lien avec l’école doctorale pour l’organisation de la formation doctorale en liaison avec la direction du laboratoire.</a:t>
            </a:r>
          </a:p>
          <a:p>
            <a:pPr marL="457200" lvl="1" indent="0">
              <a:buNone/>
            </a:pPr>
            <a:endParaRPr lang="fr-FR" sz="1900" dirty="0"/>
          </a:p>
          <a:p>
            <a:pPr lvl="1"/>
            <a:r>
              <a:rPr lang="fr-FR" sz="1900" b="1" dirty="0"/>
              <a:t>Référent doctorant </a:t>
            </a:r>
            <a:r>
              <a:rPr lang="fr-FR" sz="1900" dirty="0"/>
              <a:t>: Mehdi BERRAHOU &amp; Dany SAKKA-AMINI </a:t>
            </a:r>
          </a:p>
          <a:p>
            <a:pPr marL="457200" lvl="1" indent="0">
              <a:buNone/>
            </a:pPr>
            <a:r>
              <a:rPr lang="fr-FR" sz="1900" dirty="0"/>
              <a:t>Projet nouvelle charte et participation réunion</a:t>
            </a:r>
          </a:p>
          <a:p>
            <a:pPr marL="457200" lvl="1" indent="0">
              <a:buNone/>
            </a:pPr>
            <a:endParaRPr lang="fr-FR" sz="1900" dirty="0"/>
          </a:p>
          <a:p>
            <a:pPr lvl="1"/>
            <a:r>
              <a:rPr lang="fr-FR" sz="1900" b="1" dirty="0"/>
              <a:t>Conseil Doctoral : </a:t>
            </a:r>
            <a:r>
              <a:rPr lang="fr-FR" sz="1900" dirty="0"/>
              <a:t>6 membres en gestion, économie et sociologie </a:t>
            </a:r>
          </a:p>
          <a:p>
            <a:pPr marL="457200" lvl="1" indent="0">
              <a:buNone/>
            </a:pPr>
            <a:r>
              <a:rPr lang="fr-FR" sz="1900" dirty="0"/>
              <a:t>Arbitrer, classer si besoin des dossiers</a:t>
            </a:r>
            <a:endParaRPr lang="fr-FR" dirty="0"/>
          </a:p>
          <a:p>
            <a:pPr marL="457200" lvl="1" indent="0">
              <a:buNone/>
            </a:pPr>
            <a:r>
              <a:rPr lang="fr-FR" dirty="0"/>
              <a:t> </a:t>
            </a:r>
          </a:p>
        </p:txBody>
      </p:sp>
    </p:spTree>
    <p:extLst>
      <p:ext uri="{BB962C8B-B14F-4D97-AF65-F5344CB8AC3E}">
        <p14:creationId xmlns:p14="http://schemas.microsoft.com/office/powerpoint/2010/main" val="3427577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a:t>LE COMITE DE SUIVI (CSI)</a:t>
            </a:r>
          </a:p>
        </p:txBody>
      </p:sp>
      <p:sp>
        <p:nvSpPr>
          <p:cNvPr id="3" name="Espace réservé du contenu 2"/>
          <p:cNvSpPr>
            <a:spLocks noGrp="1"/>
          </p:cNvSpPr>
          <p:nvPr>
            <p:ph idx="1"/>
          </p:nvPr>
        </p:nvSpPr>
        <p:spPr>
          <a:xfrm>
            <a:off x="1078301" y="1927972"/>
            <a:ext cx="10753481" cy="4140319"/>
          </a:xfrm>
        </p:spPr>
        <p:txBody>
          <a:bodyPr>
            <a:normAutofit fontScale="47500" lnSpcReduction="20000"/>
          </a:bodyPr>
          <a:lstStyle/>
          <a:p>
            <a:pPr marL="457200" lvl="1" indent="0" algn="just">
              <a:lnSpc>
                <a:spcPct val="110000"/>
              </a:lnSpc>
              <a:buNone/>
            </a:pPr>
            <a:r>
              <a:rPr lang="fr-FR" sz="4000" b="1" dirty="0"/>
              <a:t>Comité de Suivi (CSI) </a:t>
            </a:r>
            <a:r>
              <a:rPr lang="fr-FR" sz="4000" dirty="0"/>
              <a:t>- </a:t>
            </a:r>
            <a:r>
              <a:rPr lang="fr-FR" sz="4000" dirty="0">
                <a:hlinkClick r:id="rId2">
                  <a:extLst>
                    <a:ext uri="{A12FA001-AC4F-418D-AE19-62706E023703}">
                      <ahyp:hlinkClr xmlns:ahyp="http://schemas.microsoft.com/office/drawing/2018/hyperlinkcolor" val="tx"/>
                    </a:ext>
                  </a:extLst>
                </a:hlinkClick>
              </a:rPr>
              <a:t>arrêté ministériel du 26 août 2022</a:t>
            </a:r>
            <a:r>
              <a:rPr lang="fr-FR" sz="4000" dirty="0"/>
              <a:t> – </a:t>
            </a:r>
          </a:p>
          <a:p>
            <a:pPr marL="457200" lvl="1" indent="0" algn="just">
              <a:lnSpc>
                <a:spcPct val="110000"/>
              </a:lnSpc>
              <a:buNone/>
            </a:pPr>
            <a:endParaRPr lang="fr-FR" sz="3600" dirty="0"/>
          </a:p>
          <a:p>
            <a:pPr marL="457200" lvl="1" indent="0" algn="just">
              <a:lnSpc>
                <a:spcPct val="110000"/>
              </a:lnSpc>
              <a:buNone/>
            </a:pPr>
            <a:r>
              <a:rPr lang="fr-FR" sz="3600" dirty="0"/>
              <a:t>Chaque </a:t>
            </a:r>
            <a:r>
              <a:rPr lang="fr-FR" sz="3600" dirty="0" err="1"/>
              <a:t>doctorant·e</a:t>
            </a:r>
            <a:r>
              <a:rPr lang="fr-FR" sz="3600" dirty="0"/>
              <a:t> </a:t>
            </a:r>
            <a:r>
              <a:rPr lang="fr-FR" sz="3600" dirty="0" err="1"/>
              <a:t>accueilli·e</a:t>
            </a:r>
            <a:r>
              <a:rPr lang="fr-FR" sz="3600" dirty="0"/>
              <a:t> au LEST est suivi par un Comité de suivi. Il a pour mission d’évaluer les conditions de la formation et les avancées de la recherche du </a:t>
            </a:r>
            <a:r>
              <a:rPr lang="fr-FR" sz="3600" dirty="0" err="1"/>
              <a:t>doctorant·e</a:t>
            </a:r>
            <a:r>
              <a:rPr lang="fr-FR" sz="3600" dirty="0"/>
              <a:t>. Il est particulièrement vigilant à repérer toute forme de conflit, de discrimination, de harcèlement moral ou sexuel, ou d'agissement sexiste. Il formule des recommandations.  Le comité se réunit obligatoirement avant l'inscription en deuxième année et ensuite avant chaque nouvelle inscription jusqu'à la fin du doctorat.</a:t>
            </a:r>
          </a:p>
          <a:p>
            <a:pPr marL="0" indent="0" algn="just">
              <a:lnSpc>
                <a:spcPct val="110000"/>
              </a:lnSpc>
              <a:buNone/>
            </a:pPr>
            <a:endParaRPr lang="fr-FR" sz="4000" dirty="0"/>
          </a:p>
          <a:p>
            <a:pPr marL="0" indent="0" algn="just">
              <a:lnSpc>
                <a:spcPct val="110000"/>
              </a:lnSpc>
              <a:spcAft>
                <a:spcPts val="400"/>
              </a:spcAft>
              <a:buNone/>
            </a:pPr>
            <a:r>
              <a:rPr lang="fr-FR" sz="4000" dirty="0"/>
              <a:t>Composition : au moins deux membres titulaires d’un doctorat - </a:t>
            </a:r>
            <a:r>
              <a:rPr lang="fr-FR" sz="4000" i="1" dirty="0"/>
              <a:t>Dans la mesure du possible </a:t>
            </a:r>
            <a:r>
              <a:rPr lang="fr-FR" sz="4000" dirty="0"/>
              <a:t>: </a:t>
            </a:r>
          </a:p>
          <a:p>
            <a:pPr marL="457200" lvl="2" indent="0" algn="just">
              <a:lnSpc>
                <a:spcPct val="110000"/>
              </a:lnSpc>
              <a:spcBef>
                <a:spcPts val="1000"/>
              </a:spcBef>
              <a:spcAft>
                <a:spcPts val="400"/>
              </a:spcAft>
              <a:buNone/>
            </a:pPr>
            <a:r>
              <a:rPr lang="fr-FR" sz="3600" dirty="0"/>
              <a:t>le comité de suivi individuel du doctorant comprend un membre extérieur à l’établissement.</a:t>
            </a:r>
          </a:p>
          <a:p>
            <a:pPr marL="457200" lvl="2" indent="0" algn="just">
              <a:lnSpc>
                <a:spcPct val="110000"/>
              </a:lnSpc>
              <a:spcBef>
                <a:spcPts val="1000"/>
              </a:spcBef>
              <a:spcAft>
                <a:spcPts val="400"/>
              </a:spcAft>
              <a:buNone/>
            </a:pPr>
            <a:r>
              <a:rPr lang="fr-FR" sz="3600" dirty="0"/>
              <a:t>Il comprend au moins un membre spécialiste de la discipline ou en lien avec le domaine de la thèse. Il est recommandé que celui-ci soit habilité à diriger des recherches ou expérimenté en matière d’encadrement doctoral. </a:t>
            </a:r>
          </a:p>
          <a:p>
            <a:pPr marL="457200" lvl="2" indent="0" algn="just">
              <a:lnSpc>
                <a:spcPct val="110000"/>
              </a:lnSpc>
              <a:spcBef>
                <a:spcPts val="1000"/>
              </a:spcBef>
              <a:spcAft>
                <a:spcPts val="400"/>
              </a:spcAft>
              <a:buNone/>
            </a:pPr>
            <a:r>
              <a:rPr lang="fr-FR" sz="3600" dirty="0"/>
              <a:t>Le CSI comprend également un membre non spécialiste, extérieur au domaine de recherche de la thèse. </a:t>
            </a:r>
          </a:p>
        </p:txBody>
      </p:sp>
    </p:spTree>
    <p:extLst>
      <p:ext uri="{BB962C8B-B14F-4D97-AF65-F5344CB8AC3E}">
        <p14:creationId xmlns:p14="http://schemas.microsoft.com/office/powerpoint/2010/main" val="22105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3E01A83-63CC-5AD0-1AF0-24D2065D2744}"/>
              </a:ext>
            </a:extLst>
          </p:cNvPr>
          <p:cNvSpPr>
            <a:spLocks noGrp="1"/>
          </p:cNvSpPr>
          <p:nvPr>
            <p:ph idx="1"/>
          </p:nvPr>
        </p:nvSpPr>
        <p:spPr>
          <a:xfrm>
            <a:off x="838200" y="2671637"/>
            <a:ext cx="10515600" cy="3505325"/>
          </a:xfrm>
        </p:spPr>
        <p:txBody>
          <a:bodyPr/>
          <a:lstStyle/>
          <a:p>
            <a:r>
              <a:rPr lang="fr-FR" sz="1600" b="1" dirty="0"/>
              <a:t>Déroulement de la réunion </a:t>
            </a:r>
          </a:p>
          <a:p>
            <a:pPr marL="457200" lvl="1" indent="0">
              <a:buNone/>
            </a:pPr>
            <a:r>
              <a:rPr lang="fr-FR" sz="1800" dirty="0"/>
              <a:t>Les entretiens sont organisés sous la forme de trois étapes distinctes :</a:t>
            </a:r>
          </a:p>
          <a:p>
            <a:pPr marL="457200" lvl="1" indent="0">
              <a:buNone/>
            </a:pPr>
            <a:r>
              <a:rPr lang="fr-FR" sz="1800" dirty="0"/>
              <a:t>Présentation de l’avancement des travaux et discussions ;</a:t>
            </a:r>
          </a:p>
          <a:p>
            <a:pPr marL="457200" lvl="1" indent="0">
              <a:buNone/>
            </a:pPr>
            <a:r>
              <a:rPr lang="fr-FR" sz="1800" dirty="0"/>
              <a:t>Entretien à huis-clos avec le doctorant sans la direction de thèse ;</a:t>
            </a:r>
          </a:p>
          <a:p>
            <a:pPr marL="457200" lvl="1" indent="0">
              <a:buNone/>
            </a:pPr>
            <a:r>
              <a:rPr lang="fr-FR" sz="1800" dirty="0"/>
              <a:t>Entretien à huis-clos avec la direction de thèse sans le doctorant.</a:t>
            </a:r>
          </a:p>
          <a:p>
            <a:pPr marL="457200" lvl="1" indent="0">
              <a:buNone/>
            </a:pPr>
            <a:endParaRPr lang="fr-FR" sz="1200" dirty="0"/>
          </a:p>
          <a:p>
            <a:r>
              <a:rPr lang="fr-FR" sz="1600" b="1" dirty="0"/>
              <a:t>A l’issue de la réunion  </a:t>
            </a:r>
          </a:p>
          <a:p>
            <a:pPr marL="457200" lvl="1" indent="0">
              <a:buNone/>
            </a:pPr>
            <a:r>
              <a:rPr lang="fr-FR" sz="1800" dirty="0"/>
              <a:t>À l’issue de sa réunion, le CSI formule des recommandations et transmet un rapport de l'entretien au directeur de l’ED, qui pourra, si nécessaire, demander des révisions ou des compléments.</a:t>
            </a:r>
          </a:p>
          <a:p>
            <a:endParaRPr lang="fr-FR" dirty="0"/>
          </a:p>
        </p:txBody>
      </p:sp>
      <p:sp>
        <p:nvSpPr>
          <p:cNvPr id="5" name="Titre 1">
            <a:extLst>
              <a:ext uri="{FF2B5EF4-FFF2-40B4-BE49-F238E27FC236}">
                <a16:creationId xmlns:a16="http://schemas.microsoft.com/office/drawing/2014/main" id="{C95412F4-95DF-F864-1933-5D24C28A27EF}"/>
              </a:ext>
            </a:extLst>
          </p:cNvPr>
          <p:cNvSpPr>
            <a:spLocks noGrp="1"/>
          </p:cNvSpPr>
          <p:nvPr>
            <p:ph type="title"/>
          </p:nvPr>
        </p:nvSpPr>
        <p:spPr>
          <a:xfrm>
            <a:off x="838200" y="365125"/>
            <a:ext cx="10515600" cy="1325563"/>
          </a:xfrm>
        </p:spPr>
        <p:txBody>
          <a:bodyPr/>
          <a:lstStyle/>
          <a:p>
            <a:pPr algn="r"/>
            <a:r>
              <a:rPr lang="fr-FR" dirty="0"/>
              <a:t>LE COMITE DE SUIVI (CSI)</a:t>
            </a:r>
          </a:p>
        </p:txBody>
      </p:sp>
    </p:spTree>
    <p:extLst>
      <p:ext uri="{BB962C8B-B14F-4D97-AF65-F5344CB8AC3E}">
        <p14:creationId xmlns:p14="http://schemas.microsoft.com/office/powerpoint/2010/main" val="246164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8AA0F-6D14-1F49-9BBE-251550ADA83F}"/>
              </a:ext>
            </a:extLst>
          </p:cNvPr>
          <p:cNvSpPr>
            <a:spLocks noGrp="1"/>
          </p:cNvSpPr>
          <p:nvPr>
            <p:ph type="title"/>
          </p:nvPr>
        </p:nvSpPr>
        <p:spPr/>
        <p:txBody>
          <a:bodyPr/>
          <a:lstStyle/>
          <a:p>
            <a:r>
              <a:rPr lang="fr-FR" dirty="0"/>
              <a:t>FORMATION des doctorant.es</a:t>
            </a:r>
          </a:p>
        </p:txBody>
      </p:sp>
      <p:sp>
        <p:nvSpPr>
          <p:cNvPr id="3" name="Espace réservé du contenu 2">
            <a:extLst>
              <a:ext uri="{FF2B5EF4-FFF2-40B4-BE49-F238E27FC236}">
                <a16:creationId xmlns:a16="http://schemas.microsoft.com/office/drawing/2014/main" id="{15BC97ED-5062-332C-604B-EC033D11FBD6}"/>
              </a:ext>
            </a:extLst>
          </p:cNvPr>
          <p:cNvSpPr>
            <a:spLocks noGrp="1"/>
          </p:cNvSpPr>
          <p:nvPr>
            <p:ph idx="1"/>
          </p:nvPr>
        </p:nvSpPr>
        <p:spPr/>
        <p:txBody>
          <a:bodyPr>
            <a:normAutofit lnSpcReduction="10000"/>
          </a:bodyPr>
          <a:lstStyle/>
          <a:p>
            <a:r>
              <a:rPr lang="fr-FR" sz="1600" dirty="0"/>
              <a:t>« Contrat Individuel de Formation » (CIF) : effectuer et valider un minimum de 100 heures de formations pendant la durée de la thèse. L’objectif est de répondre aux besoins des doctorants pour la réalisation de leur thèse et la poursuite de leur parcours professionnel, en leur permettant d’acquérir de nouvelles connaissances et de monter en compétences.</a:t>
            </a:r>
          </a:p>
          <a:p>
            <a:pPr marL="0" indent="0">
              <a:buNone/>
            </a:pPr>
            <a:endParaRPr lang="fr-FR" sz="1400" dirty="0"/>
          </a:p>
          <a:p>
            <a:r>
              <a:rPr lang="fr-FR" sz="1600" dirty="0"/>
              <a:t>Le doctorant peut librement constituer son portefeuille à partir des formations proposées par l’ED de rattachement et la Direction de la </a:t>
            </a:r>
            <a:r>
              <a:rPr lang="fr-FR" sz="1600" dirty="0" err="1"/>
              <a:t>Fomation</a:t>
            </a:r>
            <a:r>
              <a:rPr lang="fr-FR" sz="1600" dirty="0"/>
              <a:t> Doctorale (DFD), en veillant à respecter la répartition suivante :</a:t>
            </a:r>
          </a:p>
          <a:p>
            <a:pPr lvl="1"/>
            <a:r>
              <a:rPr lang="fr-FR" sz="1400" dirty="0"/>
              <a:t>50 heures de formations « scientifiques » (disciplinaires et transdisciplinaires)</a:t>
            </a:r>
          </a:p>
          <a:p>
            <a:pPr lvl="1"/>
            <a:r>
              <a:rPr lang="fr-FR" sz="1400" dirty="0"/>
              <a:t>50 heures de formations « professionnalisantes » (d’accompagnement à la poursuite de carrière).</a:t>
            </a:r>
          </a:p>
          <a:p>
            <a:pPr marL="457200" lvl="1" indent="0">
              <a:buNone/>
            </a:pPr>
            <a:endParaRPr lang="fr-FR" sz="1000" dirty="0"/>
          </a:p>
          <a:p>
            <a:r>
              <a:rPr lang="fr-FR" sz="1600" dirty="0"/>
              <a:t>La validation des 100h de formation constitue un prérequis pour la soutenance. Mais les doctorants salariés à temps plein, en CIFRE ou retraités peuvent, sur demande adressée à la Direction de l’ED, être dispensés des 50h de formations professionnalisantes.</a:t>
            </a:r>
          </a:p>
          <a:p>
            <a:pPr lvl="1"/>
            <a:endParaRPr lang="fr-FR" sz="1000" dirty="0"/>
          </a:p>
          <a:p>
            <a:pPr marL="0" indent="0">
              <a:buNone/>
            </a:pPr>
            <a:r>
              <a:rPr lang="fr-FR" sz="1600" b="1" dirty="0"/>
              <a:t>ATTENTION</a:t>
            </a:r>
          </a:p>
          <a:p>
            <a:pPr>
              <a:buFont typeface="Arial" panose="020B0604020202020204" pitchFamily="34" charset="0"/>
              <a:buChar char="•"/>
            </a:pPr>
            <a:r>
              <a:rPr lang="fr-FR" sz="1600" dirty="0"/>
              <a:t>Deux formations - </a:t>
            </a:r>
            <a:r>
              <a:rPr lang="fr-FR" sz="1600" dirty="0">
                <a:hlinkClick r:id="rId2"/>
              </a:rPr>
              <a:t>Ethique de la Recherche et Intégrité Scientifique</a:t>
            </a:r>
            <a:r>
              <a:rPr lang="fr-FR" sz="1600" dirty="0"/>
              <a:t> -, proposées à distance en français et en anglais, sont obligatoires en 1° année</a:t>
            </a:r>
          </a:p>
          <a:p>
            <a:pPr marL="0" indent="0" algn="r">
              <a:buNone/>
            </a:pPr>
            <a:r>
              <a:rPr lang="fr-FR" sz="1400" i="1" dirty="0"/>
              <a:t>Les inscriptions aux formations proposées au catalogue doivent se faire obligatoirement via </a:t>
            </a:r>
            <a:r>
              <a:rPr lang="fr-FR" sz="1400" i="1" dirty="0">
                <a:hlinkClick r:id="rId3"/>
              </a:rPr>
              <a:t>http://www.adum.fr</a:t>
            </a:r>
            <a:endParaRPr lang="fr-FR" sz="2000" i="1" dirty="0"/>
          </a:p>
        </p:txBody>
      </p:sp>
    </p:spTree>
    <p:extLst>
      <p:ext uri="{BB962C8B-B14F-4D97-AF65-F5344CB8AC3E}">
        <p14:creationId xmlns:p14="http://schemas.microsoft.com/office/powerpoint/2010/main" val="191897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cap="none" dirty="0"/>
              <a:t>Formation – doctorant.es du LEST</a:t>
            </a:r>
          </a:p>
        </p:txBody>
      </p:sp>
      <p:sp>
        <p:nvSpPr>
          <p:cNvPr id="3" name="Espace réservé du contenu 2"/>
          <p:cNvSpPr>
            <a:spLocks noGrp="1"/>
          </p:cNvSpPr>
          <p:nvPr>
            <p:ph idx="1"/>
          </p:nvPr>
        </p:nvSpPr>
        <p:spPr>
          <a:xfrm>
            <a:off x="838199" y="1190626"/>
            <a:ext cx="11125201" cy="5530850"/>
          </a:xfrm>
        </p:spPr>
        <p:txBody>
          <a:bodyPr>
            <a:normAutofit fontScale="85000" lnSpcReduction="20000"/>
          </a:bodyPr>
          <a:lstStyle/>
          <a:p>
            <a:pPr lvl="1"/>
            <a:endParaRPr lang="fr-FR" dirty="0"/>
          </a:p>
          <a:p>
            <a:pPr>
              <a:buFont typeface="Arial" panose="020B0604020202020204" pitchFamily="34" charset="0"/>
              <a:buChar char="•"/>
            </a:pPr>
            <a:r>
              <a:rPr lang="fr-FR" b="1" dirty="0"/>
              <a:t>Formation – recherche (cf. Charte LEST)</a:t>
            </a:r>
          </a:p>
          <a:p>
            <a:pPr lvl="1">
              <a:buFont typeface="Arial" panose="020B0604020202020204" pitchFamily="34" charset="0"/>
              <a:buChar char="•"/>
            </a:pPr>
            <a:r>
              <a:rPr lang="fr-FR" dirty="0"/>
              <a:t>Ateliers thématiques formation scientifique</a:t>
            </a:r>
          </a:p>
          <a:p>
            <a:pPr lvl="1">
              <a:buFont typeface="Arial" panose="020B0604020202020204" pitchFamily="34" charset="0"/>
              <a:buChar char="•"/>
            </a:pPr>
            <a:r>
              <a:rPr lang="fr-FR" dirty="0"/>
              <a:t>Séminaire de thèse</a:t>
            </a:r>
          </a:p>
          <a:p>
            <a:pPr lvl="1">
              <a:buFont typeface="Arial" panose="020B0604020202020204" pitchFamily="34" charset="0"/>
              <a:buChar char="•"/>
            </a:pPr>
            <a:r>
              <a:rPr lang="fr-FR" dirty="0"/>
              <a:t>Ateliers doctoraux</a:t>
            </a:r>
          </a:p>
          <a:p>
            <a:pPr marL="457200" lvl="1" indent="0">
              <a:buNone/>
            </a:pPr>
            <a:endParaRPr lang="fr-FR" dirty="0"/>
          </a:p>
          <a:p>
            <a:pPr marL="457200" lvl="1" indent="0" algn="just">
              <a:buNone/>
            </a:pPr>
            <a:r>
              <a:rPr lang="fr-FR" dirty="0"/>
              <a:t>+ </a:t>
            </a:r>
            <a:r>
              <a:rPr lang="fr-FR" b="1" dirty="0"/>
              <a:t>des ateliers transversaux </a:t>
            </a:r>
            <a:r>
              <a:rPr lang="fr-FR" dirty="0"/>
              <a:t>: le Séminaire « Analyse des réseaux et applications : approche interdisciplinaire » (avec le Collège doctoral AMU), l’Atelier Réseaux, et l’Atelier Quanti pour former à l’analyse d’une grande variété des données et la compréhension des avancées méthodologiques (</a:t>
            </a:r>
            <a:r>
              <a:rPr lang="fr-FR" sz="2300" dirty="0"/>
              <a:t>l’analyse des réseaux, les méthodes mixtes, les approches biographiques, les méthodes modernes d’évaluation quantitative d’impact ou encore l’apprentissage et l’usage du logiciel R…</a:t>
            </a:r>
            <a:r>
              <a:rPr lang="fr-FR" dirty="0"/>
              <a:t>)</a:t>
            </a:r>
          </a:p>
          <a:p>
            <a:pPr marL="457200" lvl="1" indent="0">
              <a:buNone/>
            </a:pPr>
            <a:endParaRPr lang="fr-FR" dirty="0"/>
          </a:p>
          <a:p>
            <a:pPr marL="457200" lvl="1" indent="0">
              <a:buNone/>
            </a:pPr>
            <a:r>
              <a:rPr lang="fr-FR" dirty="0"/>
              <a:t>+ </a:t>
            </a:r>
            <a:r>
              <a:rPr lang="fr-FR" b="1" dirty="0"/>
              <a:t>le séminaire général et les 5 séminaires et l’atelier permanents</a:t>
            </a:r>
          </a:p>
          <a:p>
            <a:pPr marL="457200" lvl="1" indent="0">
              <a:buNone/>
            </a:pPr>
            <a:endParaRPr lang="fr-FR" dirty="0"/>
          </a:p>
          <a:p>
            <a:pPr marL="457200" lvl="1" indent="0">
              <a:buNone/>
            </a:pPr>
            <a:endParaRPr lang="fr-FR" dirty="0"/>
          </a:p>
          <a:p>
            <a:pPr>
              <a:buFont typeface="Arial" panose="020B0604020202020204" pitchFamily="34" charset="0"/>
              <a:buChar char="•"/>
            </a:pPr>
            <a:r>
              <a:rPr lang="fr-FR" b="1" dirty="0"/>
              <a:t>Formation - professionnalisation </a:t>
            </a:r>
          </a:p>
          <a:p>
            <a:pPr lvl="1">
              <a:buFont typeface="Arial" panose="020B0604020202020204" pitchFamily="34" charset="0"/>
              <a:buChar char="•"/>
            </a:pPr>
            <a:r>
              <a:rPr lang="fr-FR" dirty="0"/>
              <a:t>Ateliers thématiques professionnalisation : rédaction d'article, construire un CV scientifique, les missions d'enseignement à l'université…</a:t>
            </a:r>
          </a:p>
          <a:p>
            <a:pPr lvl="1">
              <a:buFont typeface="Arial" panose="020B0604020202020204" pitchFamily="34" charset="0"/>
              <a:buChar char="•"/>
            </a:pPr>
            <a:r>
              <a:rPr lang="fr-FR" dirty="0"/>
              <a:t>Binôme de préparation aux candidatures postes MCF, postes CNRS et ATER</a:t>
            </a:r>
          </a:p>
          <a:p>
            <a:pPr marL="457200" lvl="1" indent="0">
              <a:buNone/>
            </a:pPr>
            <a:r>
              <a:rPr lang="fr-FR" dirty="0"/>
              <a:t> </a:t>
            </a:r>
          </a:p>
        </p:txBody>
      </p:sp>
      <p:sp>
        <p:nvSpPr>
          <p:cNvPr id="4" name="Espace réservé du pied de page 3"/>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417560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p:cNvSpPr>
            <a:spLocks noGrp="1"/>
          </p:cNvSpPr>
          <p:nvPr>
            <p:ph type="title"/>
          </p:nvPr>
        </p:nvSpPr>
        <p:spPr>
          <a:xfrm>
            <a:off x="838200" y="365125"/>
            <a:ext cx="5393361" cy="1325563"/>
          </a:xfrm>
        </p:spPr>
        <p:txBody>
          <a:bodyPr>
            <a:normAutofit/>
          </a:bodyPr>
          <a:lstStyle/>
          <a:p>
            <a:r>
              <a:rPr lang="fr-FR" cap="none" dirty="0"/>
              <a:t>Vie du labo – doctorant.es du LEST</a:t>
            </a:r>
            <a:endParaRPr lang="fr-FR" cap="none"/>
          </a:p>
        </p:txBody>
      </p:sp>
      <p:sp>
        <p:nvSpPr>
          <p:cNvPr id="3" name="Espace réservé du contenu 2"/>
          <p:cNvSpPr>
            <a:spLocks noGrp="1"/>
          </p:cNvSpPr>
          <p:nvPr>
            <p:ph idx="1"/>
          </p:nvPr>
        </p:nvSpPr>
        <p:spPr>
          <a:xfrm>
            <a:off x="838200" y="1825625"/>
            <a:ext cx="5393361" cy="4351338"/>
          </a:xfrm>
        </p:spPr>
        <p:txBody>
          <a:bodyPr>
            <a:normAutofit/>
          </a:bodyPr>
          <a:lstStyle/>
          <a:p>
            <a:pPr>
              <a:buFont typeface="Arial" panose="020B0604020202020204" pitchFamily="34" charset="0"/>
              <a:buChar char="•"/>
            </a:pPr>
            <a:r>
              <a:rPr lang="fr-FR" sz="1600" b="1" dirty="0"/>
              <a:t>Intégration des doctorant.es dans le laboratoire </a:t>
            </a:r>
            <a:r>
              <a:rPr lang="fr-FR" sz="1600" dirty="0"/>
              <a:t>:</a:t>
            </a:r>
          </a:p>
          <a:p>
            <a:pPr lvl="1">
              <a:buFont typeface="Arial" panose="020B0604020202020204" pitchFamily="34" charset="0"/>
              <a:buChar char="•"/>
            </a:pPr>
            <a:r>
              <a:rPr lang="fr-FR" sz="1600" dirty="0"/>
              <a:t>Journée  de rentrée des doctorant.es</a:t>
            </a:r>
          </a:p>
          <a:p>
            <a:pPr lvl="1">
              <a:buFont typeface="Arial" panose="020B0604020202020204" pitchFamily="34" charset="0"/>
              <a:buChar char="•"/>
            </a:pPr>
            <a:r>
              <a:rPr lang="fr-FR" sz="1600" dirty="0"/>
              <a:t>Livret d’accueil et charte du LEST</a:t>
            </a:r>
          </a:p>
          <a:p>
            <a:pPr lvl="1">
              <a:buFont typeface="Arial" panose="020B0604020202020204" pitchFamily="34" charset="0"/>
              <a:buChar char="•"/>
            </a:pPr>
            <a:r>
              <a:rPr lang="fr-FR" sz="1600" dirty="0"/>
              <a:t>Participation à la vie du laboratoire : coordination axe, séminaire, journée du labo, conseil du labo…</a:t>
            </a:r>
          </a:p>
          <a:p>
            <a:pPr lvl="1">
              <a:buFont typeface="Arial" panose="020B0604020202020204" pitchFamily="34" charset="0"/>
              <a:buChar char="•"/>
            </a:pPr>
            <a:r>
              <a:rPr lang="fr-FR" sz="1600" dirty="0"/>
              <a:t>Respect des règles administratives</a:t>
            </a:r>
          </a:p>
          <a:p>
            <a:pPr lvl="1">
              <a:buFont typeface="Arial" panose="020B0604020202020204" pitchFamily="34" charset="0"/>
              <a:buChar char="•"/>
            </a:pPr>
            <a:endParaRPr lang="fr-FR" sz="1600" dirty="0"/>
          </a:p>
          <a:p>
            <a:r>
              <a:rPr lang="fr-FR" sz="1600" b="1" dirty="0"/>
              <a:t>Suivi du travail de thèse </a:t>
            </a:r>
            <a:r>
              <a:rPr lang="fr-FR" sz="1600" dirty="0"/>
              <a:t>: Le doctorant s’engage à présenter son travail, à rendre compte régulièrement de l’avancement de celui-ci </a:t>
            </a:r>
          </a:p>
          <a:p>
            <a:pPr marL="457200" lvl="1" indent="0">
              <a:buNone/>
            </a:pPr>
            <a:endParaRPr lang="fr-FR" sz="1600" dirty="0"/>
          </a:p>
          <a:p>
            <a:pPr>
              <a:buFont typeface="Arial" panose="020B0604020202020204" pitchFamily="34" charset="0"/>
              <a:buChar char="•"/>
            </a:pPr>
            <a:r>
              <a:rPr lang="fr-FR" sz="1600" b="1" dirty="0"/>
              <a:t>Bien vivre les années de thèse </a:t>
            </a:r>
            <a:r>
              <a:rPr lang="fr-FR" sz="1600" dirty="0"/>
              <a:t>:</a:t>
            </a:r>
          </a:p>
          <a:p>
            <a:pPr lvl="1">
              <a:buFont typeface="Arial" panose="020B0604020202020204" pitchFamily="34" charset="0"/>
              <a:buChar char="•"/>
            </a:pPr>
            <a:r>
              <a:rPr lang="fr-FR" sz="1600" dirty="0"/>
              <a:t>gérer sa première année en thèse</a:t>
            </a:r>
          </a:p>
          <a:p>
            <a:pPr lvl="1">
              <a:buFont typeface="Arial" panose="020B0604020202020204" pitchFamily="34" charset="0"/>
              <a:buChar char="•"/>
            </a:pPr>
            <a:r>
              <a:rPr lang="fr-FR" sz="1600" dirty="0"/>
              <a:t>Partage d’expériences sur la rédaction de thèse</a:t>
            </a:r>
          </a:p>
          <a:p>
            <a:pPr lvl="1">
              <a:buFont typeface="Arial" panose="020B0604020202020204" pitchFamily="34" charset="0"/>
              <a:buChar char="•"/>
            </a:pPr>
            <a:r>
              <a:rPr lang="fr-FR" sz="1600" dirty="0"/>
              <a:t>Saisir la commission doctorale</a:t>
            </a:r>
          </a:p>
        </p:txBody>
      </p:sp>
      <p:pic>
        <p:nvPicPr>
          <p:cNvPr id="5" name="Image 4"/>
          <p:cNvPicPr>
            <a:picLocks noChangeAspect="1"/>
          </p:cNvPicPr>
          <p:nvPr/>
        </p:nvPicPr>
        <p:blipFill>
          <a:blip r:embed="rId2"/>
          <a:srcRect l="8331" r="21918"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767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a:t>ENGAGEMENTS ET RESPONSABILITES DU DOCTORANT</a:t>
            </a:r>
          </a:p>
        </p:txBody>
      </p:sp>
      <p:sp>
        <p:nvSpPr>
          <p:cNvPr id="3" name="Espace réservé du contenu 2"/>
          <p:cNvSpPr>
            <a:spLocks noGrp="1"/>
          </p:cNvSpPr>
          <p:nvPr>
            <p:ph idx="1"/>
          </p:nvPr>
        </p:nvSpPr>
        <p:spPr>
          <a:xfrm>
            <a:off x="1078301" y="1927972"/>
            <a:ext cx="10387641" cy="3632171"/>
          </a:xfrm>
        </p:spPr>
        <p:txBody>
          <a:bodyPr>
            <a:normAutofit fontScale="70000" lnSpcReduction="20000"/>
          </a:bodyPr>
          <a:lstStyle/>
          <a:p>
            <a:pPr marL="0" indent="0">
              <a:buNone/>
            </a:pPr>
            <a:r>
              <a:rPr lang="fr-FR" b="1" dirty="0"/>
              <a:t>La participation à la vie scientifique du laboratoire </a:t>
            </a:r>
            <a:r>
              <a:rPr lang="fr-FR" dirty="0"/>
              <a:t>: </a:t>
            </a:r>
          </a:p>
          <a:p>
            <a:pPr lvl="1">
              <a:buFontTx/>
              <a:buChar char="-"/>
            </a:pPr>
            <a:r>
              <a:rPr lang="fr-FR" dirty="0"/>
              <a:t>activités scientifiques – séminaires, </a:t>
            </a:r>
          </a:p>
          <a:p>
            <a:pPr lvl="1">
              <a:buFontTx/>
              <a:buChar char="-"/>
            </a:pPr>
            <a:r>
              <a:rPr lang="fr-FR" dirty="0"/>
              <a:t>Publication colloque, revue, ouvrage + respect charte</a:t>
            </a:r>
          </a:p>
          <a:p>
            <a:pPr marL="0" indent="0">
              <a:buNone/>
            </a:pPr>
            <a:endParaRPr lang="fr-FR" dirty="0"/>
          </a:p>
          <a:p>
            <a:pPr marL="0" indent="0">
              <a:buNone/>
            </a:pPr>
            <a:r>
              <a:rPr lang="fr-FR" b="1" dirty="0"/>
              <a:t>La participation à la vie collective du laboratoire </a:t>
            </a:r>
            <a:r>
              <a:rPr lang="fr-FR" dirty="0"/>
              <a:t>: </a:t>
            </a:r>
          </a:p>
          <a:p>
            <a:pPr>
              <a:buFontTx/>
              <a:buChar char="-"/>
            </a:pPr>
            <a:r>
              <a:rPr lang="fr-FR" dirty="0"/>
              <a:t>Instances représentatives : </a:t>
            </a:r>
          </a:p>
          <a:p>
            <a:pPr lvl="1">
              <a:buFontTx/>
              <a:buChar char="-"/>
            </a:pPr>
            <a:r>
              <a:rPr lang="fr-FR" dirty="0"/>
              <a:t>Conseil de laboratoire</a:t>
            </a:r>
          </a:p>
          <a:p>
            <a:pPr lvl="1">
              <a:buFontTx/>
              <a:buChar char="-"/>
            </a:pPr>
            <a:r>
              <a:rPr lang="fr-FR" dirty="0"/>
              <a:t>Commissions des doctorant.es </a:t>
            </a:r>
          </a:p>
          <a:p>
            <a:pPr>
              <a:buFontTx/>
              <a:buChar char="-"/>
            </a:pPr>
            <a:r>
              <a:rPr lang="fr-FR" dirty="0"/>
              <a:t>Respect des règles administratives – ATTENTION délais dépôt et reprographie thèse</a:t>
            </a:r>
          </a:p>
          <a:p>
            <a:pPr>
              <a:buFontTx/>
              <a:buChar char="-"/>
            </a:pPr>
            <a:endParaRPr lang="fr-FR" dirty="0"/>
          </a:p>
          <a:p>
            <a:pPr marL="0" indent="0">
              <a:buNone/>
            </a:pPr>
            <a:r>
              <a:rPr lang="fr-FR" b="1" dirty="0"/>
              <a:t>Suivi du travail de thèse </a:t>
            </a:r>
            <a:r>
              <a:rPr lang="fr-FR" dirty="0"/>
              <a:t>: Le doctorant s’engage à présenter son travail, à rendre compte régulièrement de l’avancement de celui-ci </a:t>
            </a:r>
          </a:p>
          <a:p>
            <a:pPr marL="0" indent="0">
              <a:buNone/>
            </a:pPr>
            <a:endParaRPr lang="fr-FR" dirty="0"/>
          </a:p>
          <a:p>
            <a:pPr lvl="1">
              <a:buFontTx/>
              <a:buChar char="-"/>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074853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3AD2E-DE2D-BF80-0575-9D8C75BCE2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470C4BA-CD6A-7651-B634-52FDE7FF90FF}"/>
              </a:ext>
            </a:extLst>
          </p:cNvPr>
          <p:cNvSpPr>
            <a:spLocks noGrp="1"/>
          </p:cNvSpPr>
          <p:nvPr>
            <p:ph type="title"/>
          </p:nvPr>
        </p:nvSpPr>
        <p:spPr/>
        <p:txBody>
          <a:bodyPr/>
          <a:lstStyle/>
          <a:p>
            <a:r>
              <a:rPr lang="fr-FR" dirty="0"/>
              <a:t>Discriminations - VSS</a:t>
            </a:r>
          </a:p>
        </p:txBody>
      </p:sp>
      <p:sp>
        <p:nvSpPr>
          <p:cNvPr id="3" name="Espace réservé du contenu 2">
            <a:extLst>
              <a:ext uri="{FF2B5EF4-FFF2-40B4-BE49-F238E27FC236}">
                <a16:creationId xmlns:a16="http://schemas.microsoft.com/office/drawing/2014/main" id="{32E0CE41-550B-D793-8D0A-003E18F92F41}"/>
              </a:ext>
            </a:extLst>
          </p:cNvPr>
          <p:cNvSpPr>
            <a:spLocks noGrp="1"/>
          </p:cNvSpPr>
          <p:nvPr>
            <p:ph idx="1"/>
          </p:nvPr>
        </p:nvSpPr>
        <p:spPr/>
        <p:txBody>
          <a:bodyPr>
            <a:normAutofit/>
          </a:bodyPr>
          <a:lstStyle/>
          <a:p>
            <a:r>
              <a:rPr lang="fr-FR" dirty="0"/>
              <a:t>LEST : </a:t>
            </a:r>
          </a:p>
          <a:p>
            <a:pPr lvl="1"/>
            <a:r>
              <a:rPr lang="fr-FR" dirty="0"/>
              <a:t>Référent égalité femme homme : Vanessa Di Paola</a:t>
            </a:r>
          </a:p>
          <a:p>
            <a:r>
              <a:rPr lang="fr-FR" dirty="0"/>
              <a:t>AMU : Service pour le Respect et l’Egalité</a:t>
            </a:r>
          </a:p>
          <a:p>
            <a:pPr lvl="1"/>
            <a:r>
              <a:rPr lang="fr-FR" dirty="0"/>
              <a:t>Téléphone: </a:t>
            </a:r>
            <a:r>
              <a:rPr lang="fr-FR" b="1" dirty="0"/>
              <a:t>04 13 550 550</a:t>
            </a:r>
            <a:endParaRPr lang="fr-FR" dirty="0"/>
          </a:p>
          <a:p>
            <a:pPr lvl="1"/>
            <a:r>
              <a:rPr lang="fr-FR" dirty="0"/>
              <a:t>Mail: </a:t>
            </a:r>
            <a:r>
              <a:rPr lang="fr-FR" b="1" dirty="0">
                <a:hlinkClick r:id="rId3"/>
              </a:rPr>
              <a:t>respect-egalite@univ-amu.fr</a:t>
            </a:r>
            <a:endParaRPr lang="fr-FR" dirty="0"/>
          </a:p>
          <a:p>
            <a:r>
              <a:rPr lang="fr-FR" b="1" dirty="0"/>
              <a:t>Numéros utiles :</a:t>
            </a:r>
            <a:r>
              <a:rPr lang="fr-FR" dirty="0"/>
              <a:t> </a:t>
            </a:r>
          </a:p>
          <a:p>
            <a:pPr lvl="1"/>
            <a:r>
              <a:rPr lang="fr-FR" dirty="0"/>
              <a:t>VSS : 3919 </a:t>
            </a:r>
          </a:p>
          <a:p>
            <a:pPr lvl="1"/>
            <a:r>
              <a:rPr lang="fr-FR" dirty="0"/>
              <a:t>Harcèlement : 3018</a:t>
            </a:r>
          </a:p>
          <a:p>
            <a:pPr lvl="1"/>
            <a:r>
              <a:rPr lang="fr-FR" dirty="0"/>
              <a:t>Discrimination : 3928</a:t>
            </a:r>
          </a:p>
          <a:p>
            <a:pPr lvl="1"/>
            <a:r>
              <a:rPr lang="fr-FR" dirty="0"/>
              <a:t>CNAE : 0 800 737 800 (disponible le samedi)</a:t>
            </a:r>
          </a:p>
        </p:txBody>
      </p:sp>
    </p:spTree>
    <p:extLst>
      <p:ext uri="{BB962C8B-B14F-4D97-AF65-F5344CB8AC3E}">
        <p14:creationId xmlns:p14="http://schemas.microsoft.com/office/powerpoint/2010/main" val="152221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36048-8E3C-45FB-2702-DCE48CF4F03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A8D894C-7004-3AA9-76CA-BD0AD7847270}"/>
              </a:ext>
            </a:extLst>
          </p:cNvPr>
          <p:cNvSpPr>
            <a:spLocks noGrp="1"/>
          </p:cNvSpPr>
          <p:nvPr>
            <p:ph type="title"/>
          </p:nvPr>
        </p:nvSpPr>
        <p:spPr/>
        <p:txBody>
          <a:bodyPr/>
          <a:lstStyle/>
          <a:p>
            <a:r>
              <a:rPr lang="fr-FR" dirty="0"/>
              <a:t>Santé</a:t>
            </a:r>
          </a:p>
        </p:txBody>
      </p:sp>
      <p:sp>
        <p:nvSpPr>
          <p:cNvPr id="3" name="Espace réservé du contenu 2">
            <a:extLst>
              <a:ext uri="{FF2B5EF4-FFF2-40B4-BE49-F238E27FC236}">
                <a16:creationId xmlns:a16="http://schemas.microsoft.com/office/drawing/2014/main" id="{E9A1FE1C-3FF3-B530-722E-869955328CEB}"/>
              </a:ext>
            </a:extLst>
          </p:cNvPr>
          <p:cNvSpPr>
            <a:spLocks noGrp="1"/>
          </p:cNvSpPr>
          <p:nvPr>
            <p:ph idx="1"/>
          </p:nvPr>
        </p:nvSpPr>
        <p:spPr/>
        <p:txBody>
          <a:bodyPr/>
          <a:lstStyle/>
          <a:p>
            <a:r>
              <a:rPr lang="fr-FR" dirty="0"/>
              <a:t>LEST : </a:t>
            </a:r>
          </a:p>
          <a:p>
            <a:pPr lvl="1"/>
            <a:r>
              <a:rPr lang="fr-FR" dirty="0"/>
              <a:t>référentes QVCT : Flora </a:t>
            </a:r>
            <a:r>
              <a:rPr lang="fr-FR" dirty="0" err="1"/>
              <a:t>Bajard</a:t>
            </a:r>
            <a:r>
              <a:rPr lang="fr-FR" dirty="0"/>
              <a:t>, Cathy Krohmer et </a:t>
            </a:r>
            <a:r>
              <a:rPr lang="fr-FR" dirty="0" err="1"/>
              <a:t>Marella</a:t>
            </a:r>
            <a:r>
              <a:rPr lang="fr-FR" dirty="0"/>
              <a:t> Lewandowski</a:t>
            </a:r>
          </a:p>
          <a:p>
            <a:endParaRPr lang="fr-FR" dirty="0"/>
          </a:p>
          <a:p>
            <a:r>
              <a:rPr lang="fr-FR" dirty="0"/>
              <a:t>Service Universitaire de Santé Etudiante - </a:t>
            </a:r>
            <a:r>
              <a:rPr lang="fr-FR" dirty="0">
                <a:hlinkClick r:id="rId2"/>
              </a:rPr>
              <a:t>https://www.univ-amu.fr/fr/public/service-de-sante-universitaire</a:t>
            </a:r>
            <a:endParaRPr lang="fr-FR" dirty="0"/>
          </a:p>
          <a:p>
            <a:pPr lvl="1"/>
            <a:endParaRPr lang="fr-FR" dirty="0"/>
          </a:p>
        </p:txBody>
      </p:sp>
    </p:spTree>
    <p:extLst>
      <p:ext uri="{BB962C8B-B14F-4D97-AF65-F5344CB8AC3E}">
        <p14:creationId xmlns:p14="http://schemas.microsoft.com/office/powerpoint/2010/main" val="348605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86834" y="1153572"/>
            <a:ext cx="3200400" cy="4461163"/>
          </a:xfrm>
        </p:spPr>
        <p:txBody>
          <a:bodyPr>
            <a:normAutofit/>
          </a:bodyPr>
          <a:lstStyle/>
          <a:p>
            <a:r>
              <a:rPr lang="fr-FR" b="1">
                <a:solidFill>
                  <a:srgbClr val="FFFFFF"/>
                </a:solidFill>
              </a:rPr>
              <a:t>Ordre du jour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p:cNvSpPr>
            <a:spLocks noGrp="1"/>
          </p:cNvSpPr>
          <p:nvPr>
            <p:ph idx="1"/>
          </p:nvPr>
        </p:nvSpPr>
        <p:spPr>
          <a:xfrm>
            <a:off x="4447308" y="591344"/>
            <a:ext cx="6906491" cy="5585619"/>
          </a:xfrm>
        </p:spPr>
        <p:txBody>
          <a:bodyPr anchor="ctr">
            <a:normAutofit/>
          </a:bodyPr>
          <a:lstStyle/>
          <a:p>
            <a:pPr marL="514350" indent="-514350" algn="just">
              <a:buFont typeface="+mj-lt"/>
              <a:buAutoNum type="arabicPeriod"/>
            </a:pPr>
            <a:r>
              <a:rPr lang="fr-FR" dirty="0"/>
              <a:t>Présentation du LEST</a:t>
            </a:r>
          </a:p>
          <a:p>
            <a:pPr marL="514350" indent="-514350" algn="just">
              <a:buFont typeface="+mj-lt"/>
              <a:buAutoNum type="arabicPeriod"/>
            </a:pPr>
            <a:r>
              <a:rPr lang="fr-FR" dirty="0"/>
              <a:t>DECLIC</a:t>
            </a:r>
          </a:p>
          <a:p>
            <a:pPr marL="514350" indent="-514350" algn="just">
              <a:buFont typeface="+mj-lt"/>
              <a:buAutoNum type="arabicPeriod"/>
            </a:pPr>
            <a:r>
              <a:rPr lang="fr-FR" dirty="0"/>
              <a:t>Parcours </a:t>
            </a:r>
            <a:r>
              <a:rPr lang="fr-FR" dirty="0" err="1"/>
              <a:t>doctorant.e</a:t>
            </a:r>
            <a:r>
              <a:rPr lang="fr-FR" dirty="0"/>
              <a:t> au LEST</a:t>
            </a:r>
          </a:p>
          <a:p>
            <a:pPr marL="514350" indent="-514350" algn="just">
              <a:buFont typeface="+mj-lt"/>
              <a:buAutoNum type="arabicPeriod"/>
            </a:pPr>
            <a:r>
              <a:rPr lang="fr-FR" dirty="0"/>
              <a:t>Echanges avec les secrétariats des ED 355 « Espaces, cultures et sociétés » et 372 « Sciences Economiques et de Gestion » et de la FEG (Faculté d’Economie et de Gestion)</a:t>
            </a:r>
          </a:p>
          <a:p>
            <a:pPr marL="0" indent="0">
              <a:buNone/>
            </a:pPr>
            <a:endParaRPr lang="fr-FR" dirty="0"/>
          </a:p>
          <a:p>
            <a:pPr marL="0" indent="0">
              <a:buNone/>
            </a:pPr>
            <a:endParaRPr lang="fr-FR" dirty="0"/>
          </a:p>
        </p:txBody>
      </p:sp>
      <p:grpSp>
        <p:nvGrpSpPr>
          <p:cNvPr id="4" name="Groupe 3">
            <a:extLst>
              <a:ext uri="{FF2B5EF4-FFF2-40B4-BE49-F238E27FC236}">
                <a16:creationId xmlns:a16="http://schemas.microsoft.com/office/drawing/2014/main" id="{CD1B2FB5-2DF5-70DC-1A51-784AFB5A8562}"/>
              </a:ext>
            </a:extLst>
          </p:cNvPr>
          <p:cNvGrpSpPr/>
          <p:nvPr/>
        </p:nvGrpSpPr>
        <p:grpSpPr>
          <a:xfrm>
            <a:off x="3828228" y="5577516"/>
            <a:ext cx="5714882" cy="1190791"/>
            <a:chOff x="2263422" y="1131728"/>
            <a:chExt cx="8202078" cy="1712798"/>
          </a:xfrm>
        </p:grpSpPr>
        <p:pic>
          <p:nvPicPr>
            <p:cNvPr id="5" name="Image 4">
              <a:extLst>
                <a:ext uri="{FF2B5EF4-FFF2-40B4-BE49-F238E27FC236}">
                  <a16:creationId xmlns:a16="http://schemas.microsoft.com/office/drawing/2014/main" id="{1828C2E6-88F7-7137-6542-03062A5AEB0C}"/>
                </a:ext>
              </a:extLst>
            </p:cNvPr>
            <p:cNvPicPr>
              <a:picLocks noChangeAspect="1"/>
            </p:cNvPicPr>
            <p:nvPr/>
          </p:nvPicPr>
          <p:blipFill>
            <a:blip r:embed="rId2"/>
            <a:stretch>
              <a:fillRect/>
            </a:stretch>
          </p:blipFill>
          <p:spPr>
            <a:xfrm>
              <a:off x="5006913" y="1131728"/>
              <a:ext cx="5458587" cy="1695687"/>
            </a:xfrm>
            <a:prstGeom prst="rect">
              <a:avLst/>
            </a:prstGeom>
          </p:spPr>
        </p:pic>
        <p:pic>
          <p:nvPicPr>
            <p:cNvPr id="6" name="Image 5">
              <a:extLst>
                <a:ext uri="{FF2B5EF4-FFF2-40B4-BE49-F238E27FC236}">
                  <a16:creationId xmlns:a16="http://schemas.microsoft.com/office/drawing/2014/main" id="{DF5B50C2-A349-80FC-1285-891DDD124E87}"/>
                </a:ext>
              </a:extLst>
            </p:cNvPr>
            <p:cNvPicPr>
              <a:picLocks noChangeAspect="1"/>
            </p:cNvPicPr>
            <p:nvPr/>
          </p:nvPicPr>
          <p:blipFill>
            <a:blip r:embed="rId3"/>
            <a:stretch>
              <a:fillRect/>
            </a:stretch>
          </p:blipFill>
          <p:spPr>
            <a:xfrm>
              <a:off x="2263422" y="1494539"/>
              <a:ext cx="2306436" cy="1349987"/>
            </a:xfrm>
            <a:prstGeom prst="rect">
              <a:avLst/>
            </a:prstGeom>
          </p:spPr>
        </p:pic>
      </p:grpSp>
    </p:spTree>
    <p:extLst>
      <p:ext uri="{BB962C8B-B14F-4D97-AF65-F5344CB8AC3E}">
        <p14:creationId xmlns:p14="http://schemas.microsoft.com/office/powerpoint/2010/main" val="1115980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08FA6-3AF2-10F2-7A7E-6246107F0C4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6D3C44-45E2-B90B-B567-A82C27E973C8}"/>
              </a:ext>
            </a:extLst>
          </p:cNvPr>
          <p:cNvSpPr>
            <a:spLocks noGrp="1"/>
          </p:cNvSpPr>
          <p:nvPr>
            <p:ph type="title"/>
          </p:nvPr>
        </p:nvSpPr>
        <p:spPr/>
        <p:txBody>
          <a:bodyPr/>
          <a:lstStyle/>
          <a:p>
            <a:r>
              <a:rPr lang="fr-FR" dirty="0"/>
              <a:t>Éthique et intégrité scientifique</a:t>
            </a:r>
          </a:p>
        </p:txBody>
      </p:sp>
      <p:sp>
        <p:nvSpPr>
          <p:cNvPr id="3" name="Espace réservé du contenu 2">
            <a:extLst>
              <a:ext uri="{FF2B5EF4-FFF2-40B4-BE49-F238E27FC236}">
                <a16:creationId xmlns:a16="http://schemas.microsoft.com/office/drawing/2014/main" id="{87CF906C-5634-28B2-38FE-92715774B409}"/>
              </a:ext>
            </a:extLst>
          </p:cNvPr>
          <p:cNvSpPr>
            <a:spLocks noGrp="1"/>
          </p:cNvSpPr>
          <p:nvPr>
            <p:ph idx="1"/>
          </p:nvPr>
        </p:nvSpPr>
        <p:spPr/>
        <p:txBody>
          <a:bodyPr>
            <a:normAutofit/>
          </a:bodyPr>
          <a:lstStyle/>
          <a:p>
            <a:r>
              <a:rPr lang="fr-FR" dirty="0"/>
              <a:t>LEST : </a:t>
            </a:r>
          </a:p>
          <a:p>
            <a:pPr lvl="1"/>
            <a:r>
              <a:rPr lang="fr-FR" dirty="0"/>
              <a:t>Référent éthique et intégrité scientifique : Mustapha El Miri</a:t>
            </a:r>
          </a:p>
          <a:p>
            <a:endParaRPr lang="fr-FR" dirty="0"/>
          </a:p>
          <a:p>
            <a:endParaRPr lang="fr-FR" dirty="0"/>
          </a:p>
          <a:p>
            <a:r>
              <a:rPr lang="fr-FR" dirty="0"/>
              <a:t>AMU : éthique et intégrité scientifique : </a:t>
            </a:r>
            <a:r>
              <a:rPr lang="fr-FR" dirty="0">
                <a:hlinkClick r:id="rId3"/>
              </a:rPr>
              <a:t>https://www.univ-amu.fr/fr/public/ethique-et-integrite-scientifique</a:t>
            </a:r>
            <a:endParaRPr lang="fr-FR" dirty="0"/>
          </a:p>
          <a:p>
            <a:pPr marL="0" indent="0">
              <a:buNone/>
            </a:pPr>
            <a:endParaRPr lang="fr-FR" dirty="0"/>
          </a:p>
          <a:p>
            <a:pPr marL="0" indent="0">
              <a:buNone/>
            </a:pPr>
            <a:r>
              <a:rPr lang="fr-FR" dirty="0"/>
              <a:t>2 Formations obligatoires première année de thèse : "</a:t>
            </a:r>
            <a:r>
              <a:rPr lang="fr-FR" b="1" dirty="0"/>
              <a:t>Ethique de la Recherche" et "Intégrité Scientifique"</a:t>
            </a:r>
            <a:r>
              <a:rPr lang="fr-FR" dirty="0"/>
              <a:t> </a:t>
            </a:r>
          </a:p>
          <a:p>
            <a:pPr marL="0" indent="0">
              <a:buNone/>
            </a:pPr>
            <a:endParaRPr lang="fr-FR" dirty="0"/>
          </a:p>
        </p:txBody>
      </p:sp>
    </p:spTree>
    <p:extLst>
      <p:ext uri="{BB962C8B-B14F-4D97-AF65-F5344CB8AC3E}">
        <p14:creationId xmlns:p14="http://schemas.microsoft.com/office/powerpoint/2010/main" val="1432379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8FBD4-B1DC-2583-7A84-B263E160FE4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5E0EAFB-B76C-672C-DE52-E2E0F0557A27}"/>
              </a:ext>
            </a:extLst>
          </p:cNvPr>
          <p:cNvSpPr>
            <a:spLocks noGrp="1"/>
          </p:cNvSpPr>
          <p:nvPr>
            <p:ph type="title"/>
          </p:nvPr>
        </p:nvSpPr>
        <p:spPr/>
        <p:txBody>
          <a:bodyPr/>
          <a:lstStyle/>
          <a:p>
            <a:r>
              <a:rPr lang="fr-FR" dirty="0"/>
              <a:t>Science ouverte</a:t>
            </a:r>
          </a:p>
        </p:txBody>
      </p:sp>
      <p:sp>
        <p:nvSpPr>
          <p:cNvPr id="3" name="Espace réservé du contenu 2">
            <a:extLst>
              <a:ext uri="{FF2B5EF4-FFF2-40B4-BE49-F238E27FC236}">
                <a16:creationId xmlns:a16="http://schemas.microsoft.com/office/drawing/2014/main" id="{B7E4747E-C533-B82F-C4EC-E95F8E8DEB46}"/>
              </a:ext>
            </a:extLst>
          </p:cNvPr>
          <p:cNvSpPr>
            <a:spLocks noGrp="1"/>
          </p:cNvSpPr>
          <p:nvPr>
            <p:ph idx="1"/>
          </p:nvPr>
        </p:nvSpPr>
        <p:spPr>
          <a:xfrm>
            <a:off x="838200" y="2530549"/>
            <a:ext cx="10515600" cy="3646414"/>
          </a:xfrm>
        </p:spPr>
        <p:txBody>
          <a:bodyPr>
            <a:normAutofit fontScale="92500"/>
          </a:bodyPr>
          <a:lstStyle/>
          <a:p>
            <a:r>
              <a:rPr lang="fr-FR" dirty="0"/>
              <a:t>LEST : </a:t>
            </a:r>
          </a:p>
          <a:p>
            <a:pPr lvl="1"/>
            <a:r>
              <a:rPr lang="fr-FR" dirty="0"/>
              <a:t>comité éditorial – cf. fiche « Guide de gestion des données pour vos recherches au LEST » + Intranet du LEST (onglet vie du labo) – Ingrid </a:t>
            </a:r>
            <a:r>
              <a:rPr lang="fr-FR" dirty="0" err="1"/>
              <a:t>Tucci</a:t>
            </a:r>
            <a:r>
              <a:rPr lang="fr-FR" dirty="0"/>
              <a:t> et Anne Bonneville</a:t>
            </a:r>
          </a:p>
          <a:p>
            <a:pPr lvl="1"/>
            <a:endParaRPr lang="fr-FR" dirty="0"/>
          </a:p>
          <a:p>
            <a:r>
              <a:rPr lang="fr-FR" dirty="0"/>
              <a:t>AMU : </a:t>
            </a:r>
            <a:r>
              <a:rPr lang="fr-FR" dirty="0">
                <a:hlinkClick r:id="rId2"/>
              </a:rPr>
              <a:t>https://www.univ-amu.fr/fr/public/drv-charte-daix-marseille-universite-en-faveur-de-la-science-ouverte</a:t>
            </a:r>
            <a:endParaRPr lang="fr-FR" dirty="0"/>
          </a:p>
          <a:p>
            <a:pPr marL="0" indent="0">
              <a:buNone/>
            </a:pPr>
            <a:endParaRPr lang="fr-FR" dirty="0"/>
          </a:p>
          <a:p>
            <a:pPr marL="0" indent="0">
              <a:buNone/>
            </a:pPr>
            <a:r>
              <a:rPr lang="fr-FR" dirty="0"/>
              <a:t>+ </a:t>
            </a:r>
            <a:r>
              <a:rPr lang="fr-FR" sz="1800" b="1" dirty="0">
                <a:effectLst/>
                <a:latin typeface="Segoe UI" panose="020B0502040204020203" pitchFamily="34" charset="0"/>
              </a:rPr>
              <a:t>CEDRE, le Centre de formation et de soutien aux Données de la Recherche vous convie à un webinaire, mardi 22 octobre de 10h à 11h30.</a:t>
            </a:r>
          </a:p>
          <a:p>
            <a:pPr marL="0" indent="0">
              <a:buNone/>
            </a:pPr>
            <a:endParaRPr lang="fr-FR" dirty="0"/>
          </a:p>
        </p:txBody>
      </p:sp>
    </p:spTree>
    <p:extLst>
      <p:ext uri="{BB962C8B-B14F-4D97-AF65-F5344CB8AC3E}">
        <p14:creationId xmlns:p14="http://schemas.microsoft.com/office/powerpoint/2010/main" val="244315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004E6-53ED-8D68-F483-6F71F3A06D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73877B-57E1-F777-FE57-DB1E1C10BAD5}"/>
              </a:ext>
            </a:extLst>
          </p:cNvPr>
          <p:cNvSpPr>
            <a:spLocks noGrp="1"/>
          </p:cNvSpPr>
          <p:nvPr>
            <p:ph type="title"/>
          </p:nvPr>
        </p:nvSpPr>
        <p:spPr/>
        <p:txBody>
          <a:bodyPr/>
          <a:lstStyle/>
          <a:p>
            <a:r>
              <a:rPr lang="fr-FR" dirty="0"/>
              <a:t>Liens utiles</a:t>
            </a:r>
          </a:p>
        </p:txBody>
      </p:sp>
      <p:sp>
        <p:nvSpPr>
          <p:cNvPr id="3" name="Espace réservé du contenu 2">
            <a:extLst>
              <a:ext uri="{FF2B5EF4-FFF2-40B4-BE49-F238E27FC236}">
                <a16:creationId xmlns:a16="http://schemas.microsoft.com/office/drawing/2014/main" id="{A2ED8A18-F004-DB67-CC62-B621DCEC6273}"/>
              </a:ext>
            </a:extLst>
          </p:cNvPr>
          <p:cNvSpPr>
            <a:spLocks noGrp="1"/>
          </p:cNvSpPr>
          <p:nvPr>
            <p:ph idx="1"/>
          </p:nvPr>
        </p:nvSpPr>
        <p:spPr>
          <a:xfrm>
            <a:off x="838200" y="1307805"/>
            <a:ext cx="10515600" cy="4869158"/>
          </a:xfrm>
        </p:spPr>
        <p:txBody>
          <a:bodyPr/>
          <a:lstStyle/>
          <a:p>
            <a:r>
              <a:rPr lang="fr-FR" dirty="0"/>
              <a:t>Site Internet du LEST : </a:t>
            </a:r>
            <a:r>
              <a:rPr lang="fr-FR" dirty="0">
                <a:hlinkClick r:id="rId2"/>
              </a:rPr>
              <a:t>https://lest.fr/fr</a:t>
            </a:r>
            <a:endParaRPr lang="fr-FR" dirty="0"/>
          </a:p>
          <a:p>
            <a:pPr lvl="1"/>
            <a:r>
              <a:rPr lang="fr-FR" dirty="0"/>
              <a:t>Intranet : </a:t>
            </a:r>
          </a:p>
          <a:p>
            <a:pPr lvl="2"/>
            <a:r>
              <a:rPr lang="fr-FR" dirty="0"/>
              <a:t>Vie du labo</a:t>
            </a:r>
          </a:p>
          <a:p>
            <a:pPr lvl="2"/>
            <a:r>
              <a:rPr lang="fr-FR" dirty="0"/>
              <a:t>Commission doctorale </a:t>
            </a:r>
            <a:r>
              <a:rPr lang="fr-FR" i="1" dirty="0"/>
              <a:t>(en construction !)</a:t>
            </a:r>
          </a:p>
          <a:p>
            <a:pPr lvl="2"/>
            <a:endParaRPr lang="fr-FR" i="1" dirty="0"/>
          </a:p>
          <a:p>
            <a:r>
              <a:rPr lang="fr-FR" dirty="0"/>
              <a:t>Sites des ED : </a:t>
            </a:r>
          </a:p>
          <a:p>
            <a:pPr lvl="1"/>
            <a:r>
              <a:rPr lang="fr-FR" dirty="0"/>
              <a:t>ED 355 : </a:t>
            </a:r>
            <a:r>
              <a:rPr lang="fr-FR" dirty="0">
                <a:hlinkClick r:id="rId3"/>
              </a:rPr>
              <a:t>https://ecole-doctorale-355.univ-amu.fr/</a:t>
            </a:r>
            <a:endParaRPr lang="fr-FR" dirty="0"/>
          </a:p>
          <a:p>
            <a:pPr lvl="1"/>
            <a:r>
              <a:rPr lang="fr-FR" dirty="0"/>
              <a:t>ED 356 : </a:t>
            </a:r>
            <a:r>
              <a:rPr lang="fr-FR" dirty="0">
                <a:hlinkClick r:id="rId4"/>
              </a:rPr>
              <a:t>https://ecole-doctorale-356.univ-amu.fr/</a:t>
            </a:r>
            <a:endParaRPr lang="fr-FR" dirty="0"/>
          </a:p>
          <a:p>
            <a:pPr lvl="1"/>
            <a:r>
              <a:rPr lang="fr-FR" dirty="0"/>
              <a:t>ED 372 : </a:t>
            </a:r>
            <a:r>
              <a:rPr lang="fr-FR" dirty="0">
                <a:hlinkClick r:id="rId5"/>
              </a:rPr>
              <a:t>https://ecole-doctorale-372.univ-amu.fr/</a:t>
            </a:r>
            <a:endParaRPr lang="fr-FR" dirty="0"/>
          </a:p>
          <a:p>
            <a:endParaRPr lang="fr-FR" dirty="0"/>
          </a:p>
          <a:p>
            <a:pPr lvl="2"/>
            <a:endParaRPr lang="fr-FR" dirty="0"/>
          </a:p>
        </p:txBody>
      </p:sp>
      <p:grpSp>
        <p:nvGrpSpPr>
          <p:cNvPr id="4" name="Groupe 3">
            <a:extLst>
              <a:ext uri="{FF2B5EF4-FFF2-40B4-BE49-F238E27FC236}">
                <a16:creationId xmlns:a16="http://schemas.microsoft.com/office/drawing/2014/main" id="{9FF587C9-D25C-0B91-D5D3-6CF1D2185AAF}"/>
              </a:ext>
            </a:extLst>
          </p:cNvPr>
          <p:cNvGrpSpPr/>
          <p:nvPr/>
        </p:nvGrpSpPr>
        <p:grpSpPr>
          <a:xfrm>
            <a:off x="3828228" y="5577516"/>
            <a:ext cx="5714882" cy="1190791"/>
            <a:chOff x="2263422" y="1131728"/>
            <a:chExt cx="8202078" cy="1712798"/>
          </a:xfrm>
        </p:grpSpPr>
        <p:pic>
          <p:nvPicPr>
            <p:cNvPr id="5" name="Image 4">
              <a:extLst>
                <a:ext uri="{FF2B5EF4-FFF2-40B4-BE49-F238E27FC236}">
                  <a16:creationId xmlns:a16="http://schemas.microsoft.com/office/drawing/2014/main" id="{D92F93A1-95D6-7303-C528-533A4B4283F1}"/>
                </a:ext>
              </a:extLst>
            </p:cNvPr>
            <p:cNvPicPr>
              <a:picLocks noChangeAspect="1"/>
            </p:cNvPicPr>
            <p:nvPr/>
          </p:nvPicPr>
          <p:blipFill>
            <a:blip r:embed="rId6"/>
            <a:stretch>
              <a:fillRect/>
            </a:stretch>
          </p:blipFill>
          <p:spPr>
            <a:xfrm>
              <a:off x="5006913" y="1131728"/>
              <a:ext cx="5458587" cy="1695687"/>
            </a:xfrm>
            <a:prstGeom prst="rect">
              <a:avLst/>
            </a:prstGeom>
          </p:spPr>
        </p:pic>
        <p:pic>
          <p:nvPicPr>
            <p:cNvPr id="6" name="Image 5">
              <a:extLst>
                <a:ext uri="{FF2B5EF4-FFF2-40B4-BE49-F238E27FC236}">
                  <a16:creationId xmlns:a16="http://schemas.microsoft.com/office/drawing/2014/main" id="{0EAED4A0-E1FE-5000-A159-A977D55AB923}"/>
                </a:ext>
              </a:extLst>
            </p:cNvPr>
            <p:cNvPicPr>
              <a:picLocks noChangeAspect="1"/>
            </p:cNvPicPr>
            <p:nvPr/>
          </p:nvPicPr>
          <p:blipFill>
            <a:blip r:embed="rId7"/>
            <a:stretch>
              <a:fillRect/>
            </a:stretch>
          </p:blipFill>
          <p:spPr>
            <a:xfrm>
              <a:off x="2263422" y="1494539"/>
              <a:ext cx="2306436" cy="1349987"/>
            </a:xfrm>
            <a:prstGeom prst="rect">
              <a:avLst/>
            </a:prstGeom>
          </p:spPr>
        </p:pic>
      </p:grpSp>
    </p:spTree>
    <p:extLst>
      <p:ext uri="{BB962C8B-B14F-4D97-AF65-F5344CB8AC3E}">
        <p14:creationId xmlns:p14="http://schemas.microsoft.com/office/powerpoint/2010/main" val="430504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F20ECB2-18A7-A3E9-9847-BE30730EA118}"/>
              </a:ext>
            </a:extLst>
          </p:cNvPr>
          <p:cNvSpPr>
            <a:spLocks noGrp="1"/>
          </p:cNvSpPr>
          <p:nvPr>
            <p:ph type="title"/>
          </p:nvPr>
        </p:nvSpPr>
        <p:spPr>
          <a:xfrm>
            <a:off x="686834" y="1153572"/>
            <a:ext cx="3200400" cy="4461163"/>
          </a:xfrm>
        </p:spPr>
        <p:txBody>
          <a:bodyPr>
            <a:normAutofit/>
          </a:bodyPr>
          <a:lstStyle/>
          <a:p>
            <a:r>
              <a:rPr lang="fr-FR" b="1">
                <a:solidFill>
                  <a:srgbClr val="FFFFFF"/>
                </a:solidFill>
              </a:rPr>
              <a:t>Prochaines soutenances 2024 !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CA7AF8AF-7C7A-7B7C-3798-F49D5EE506A8}"/>
              </a:ext>
            </a:extLst>
          </p:cNvPr>
          <p:cNvSpPr>
            <a:spLocks noGrp="1"/>
          </p:cNvSpPr>
          <p:nvPr>
            <p:ph idx="1"/>
          </p:nvPr>
        </p:nvSpPr>
        <p:spPr>
          <a:xfrm>
            <a:off x="4447308" y="591344"/>
            <a:ext cx="6906491" cy="5585619"/>
          </a:xfrm>
        </p:spPr>
        <p:txBody>
          <a:bodyPr anchor="ctr">
            <a:normAutofit/>
          </a:bodyPr>
          <a:lstStyle/>
          <a:p>
            <a:endParaRPr lang="fr-FR" dirty="0"/>
          </a:p>
          <a:p>
            <a:endParaRPr lang="fr-FR" dirty="0"/>
          </a:p>
          <a:p>
            <a:r>
              <a:rPr lang="fr-FR" dirty="0"/>
              <a:t>Claudie </a:t>
            </a:r>
            <a:r>
              <a:rPr lang="fr-FR" dirty="0" err="1"/>
              <a:t>Riberolles</a:t>
            </a:r>
            <a:r>
              <a:rPr lang="fr-FR" dirty="0"/>
              <a:t> - le 21 octobre</a:t>
            </a:r>
          </a:p>
          <a:p>
            <a:r>
              <a:rPr lang="fr-FR" dirty="0"/>
              <a:t>Robin de Sousa  - le 26 novembre</a:t>
            </a:r>
          </a:p>
          <a:p>
            <a:r>
              <a:rPr lang="fr-FR" dirty="0"/>
              <a:t>Marie Di </a:t>
            </a:r>
            <a:r>
              <a:rPr lang="fr-FR" dirty="0" err="1"/>
              <a:t>Nardo</a:t>
            </a:r>
            <a:r>
              <a:rPr lang="fr-FR" dirty="0"/>
              <a:t> – le 27 novembre</a:t>
            </a:r>
          </a:p>
          <a:p>
            <a:r>
              <a:rPr lang="fr-FR" dirty="0"/>
              <a:t>Pauline </a:t>
            </a:r>
            <a:r>
              <a:rPr lang="fr-FR" dirty="0" err="1"/>
              <a:t>Sabuco</a:t>
            </a:r>
            <a:r>
              <a:rPr lang="fr-FR" dirty="0"/>
              <a:t> – le 6 décembre</a:t>
            </a:r>
          </a:p>
          <a:p>
            <a:endParaRPr lang="fr-FR" dirty="0"/>
          </a:p>
        </p:txBody>
      </p:sp>
    </p:spTree>
    <p:extLst>
      <p:ext uri="{BB962C8B-B14F-4D97-AF65-F5344CB8AC3E}">
        <p14:creationId xmlns:p14="http://schemas.microsoft.com/office/powerpoint/2010/main" val="259666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Arc 2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F701379B-C569-5F79-D8BE-A788941DD4EC}"/>
              </a:ext>
            </a:extLst>
          </p:cNvPr>
          <p:cNvPicPr>
            <a:picLocks noChangeAspect="1"/>
          </p:cNvPicPr>
          <p:nvPr/>
        </p:nvPicPr>
        <p:blipFill rotWithShape="1">
          <a:blip r:embed="rId2"/>
          <a:srcRect t="15811" b="15203"/>
          <a:stretch/>
        </p:blipFill>
        <p:spPr>
          <a:xfrm>
            <a:off x="703182" y="2726180"/>
            <a:ext cx="4777381" cy="123589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Espace réservé du contenu 2">
            <a:extLst>
              <a:ext uri="{FF2B5EF4-FFF2-40B4-BE49-F238E27FC236}">
                <a16:creationId xmlns:a16="http://schemas.microsoft.com/office/drawing/2014/main" id="{EFDBA6F2-DBAF-019E-63D5-BE93A70BB2CC}"/>
              </a:ext>
            </a:extLst>
          </p:cNvPr>
          <p:cNvSpPr>
            <a:spLocks noGrp="1"/>
          </p:cNvSpPr>
          <p:nvPr>
            <p:ph idx="1"/>
          </p:nvPr>
        </p:nvSpPr>
        <p:spPr>
          <a:xfrm>
            <a:off x="5894962" y="1984443"/>
            <a:ext cx="5458838" cy="4192520"/>
          </a:xfrm>
        </p:spPr>
        <p:txBody>
          <a:bodyPr>
            <a:normAutofit/>
          </a:bodyPr>
          <a:lstStyle/>
          <a:p>
            <a:pPr marL="0" indent="0">
              <a:buNone/>
            </a:pPr>
            <a:r>
              <a:rPr lang="fr-FR" sz="3200" dirty="0"/>
              <a:t>Fanny </a:t>
            </a:r>
            <a:r>
              <a:rPr lang="fr-FR" sz="3200" dirty="0" err="1"/>
              <a:t>Argoud</a:t>
            </a:r>
            <a:endParaRPr lang="fr-FR" sz="3200" dirty="0"/>
          </a:p>
          <a:p>
            <a:pPr marL="0" indent="0">
              <a:buNone/>
            </a:pPr>
            <a:r>
              <a:rPr lang="fr-FR" sz="3200" dirty="0"/>
              <a:t>Mehdi </a:t>
            </a:r>
            <a:r>
              <a:rPr lang="fr-FR" sz="3200" dirty="0" err="1"/>
              <a:t>Berrahou</a:t>
            </a:r>
            <a:endParaRPr lang="fr-FR" sz="3200" dirty="0"/>
          </a:p>
          <a:p>
            <a:pPr marL="0" indent="0">
              <a:buNone/>
            </a:pPr>
            <a:r>
              <a:rPr lang="fr-FR" sz="3200" dirty="0"/>
              <a:t>Clémentine </a:t>
            </a:r>
            <a:r>
              <a:rPr lang="fr-FR" sz="3200" dirty="0" err="1"/>
              <a:t>Chatellier</a:t>
            </a:r>
            <a:endParaRPr lang="fr-FR" sz="3200" dirty="0"/>
          </a:p>
          <a:p>
            <a:pPr marL="0" indent="0">
              <a:buNone/>
            </a:pPr>
            <a:r>
              <a:rPr lang="fr-FR" sz="3200" dirty="0" err="1"/>
              <a:t>Milica</a:t>
            </a:r>
            <a:r>
              <a:rPr lang="fr-FR" sz="3200" dirty="0"/>
              <a:t> </a:t>
            </a:r>
            <a:r>
              <a:rPr lang="fr-FR" sz="3200" dirty="0" err="1"/>
              <a:t>Cuckovic</a:t>
            </a:r>
            <a:endParaRPr lang="fr-FR" sz="3200" dirty="0"/>
          </a:p>
          <a:p>
            <a:pPr marL="0" indent="0">
              <a:buNone/>
            </a:pPr>
            <a:r>
              <a:rPr lang="fr-FR" sz="3200" dirty="0"/>
              <a:t>Nicolas </a:t>
            </a:r>
            <a:r>
              <a:rPr lang="fr-FR" sz="3200" dirty="0" err="1"/>
              <a:t>Escoubas</a:t>
            </a:r>
            <a:endParaRPr lang="fr-FR" sz="3200" dirty="0"/>
          </a:p>
          <a:p>
            <a:pPr marL="0" indent="0">
              <a:buNone/>
            </a:pPr>
            <a:r>
              <a:rPr lang="fr-FR" sz="3200" dirty="0" err="1"/>
              <a:t>Joséa</a:t>
            </a:r>
            <a:r>
              <a:rPr lang="fr-FR" sz="3200" dirty="0"/>
              <a:t> </a:t>
            </a:r>
            <a:r>
              <a:rPr lang="fr-FR" sz="3200" dirty="0" err="1"/>
              <a:t>Guedje</a:t>
            </a:r>
            <a:endParaRPr lang="fr-FR" sz="3200" dirty="0"/>
          </a:p>
          <a:p>
            <a:pPr marL="0" indent="0">
              <a:buNone/>
            </a:pPr>
            <a:r>
              <a:rPr lang="fr-FR" sz="3200" dirty="0"/>
              <a:t>Pauline </a:t>
            </a:r>
            <a:r>
              <a:rPr lang="fr-FR" sz="3200" dirty="0" err="1"/>
              <a:t>Rostain</a:t>
            </a:r>
            <a:endParaRPr lang="fr-FR" sz="3200" dirty="0"/>
          </a:p>
          <a:p>
            <a:pPr marL="0" indent="0">
              <a:buNone/>
            </a:pPr>
            <a:endParaRPr lang="fr-FR" sz="3200" dirty="0"/>
          </a:p>
          <a:p>
            <a:endParaRPr lang="fr-FR" sz="3200" dirty="0"/>
          </a:p>
        </p:txBody>
      </p:sp>
    </p:spTree>
    <p:extLst>
      <p:ext uri="{BB962C8B-B14F-4D97-AF65-F5344CB8AC3E}">
        <p14:creationId xmlns:p14="http://schemas.microsoft.com/office/powerpoint/2010/main" val="178694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91446" y="895165"/>
            <a:ext cx="8382000" cy="1143000"/>
          </a:xfrm>
        </p:spPr>
        <p:txBody>
          <a:bodyPr>
            <a:normAutofit/>
          </a:bodyPr>
          <a:lstStyle/>
          <a:p>
            <a:pPr algn="ctr"/>
            <a:r>
              <a:rPr lang="fr-FR" sz="2800" cap="none" dirty="0"/>
              <a:t>Le LEST, une UMR cinquantenaire</a:t>
            </a:r>
            <a:br>
              <a:rPr lang="fr-FR" sz="2800" dirty="0"/>
            </a:br>
            <a:endParaRPr lang="fr-FR" sz="2800" dirty="0"/>
          </a:p>
        </p:txBody>
      </p:sp>
      <p:sp>
        <p:nvSpPr>
          <p:cNvPr id="9219" name="Rectangle 3"/>
          <p:cNvSpPr>
            <a:spLocks noGrp="1" noChangeArrowheads="1"/>
          </p:cNvSpPr>
          <p:nvPr>
            <p:ph idx="1"/>
          </p:nvPr>
        </p:nvSpPr>
        <p:spPr>
          <a:xfrm>
            <a:off x="1091446" y="2038165"/>
            <a:ext cx="10085539" cy="4046167"/>
          </a:xfrm>
        </p:spPr>
        <p:txBody>
          <a:bodyPr>
            <a:normAutofit fontScale="77500" lnSpcReduction="20000"/>
          </a:bodyPr>
          <a:lstStyle/>
          <a:p>
            <a:pPr marL="228600" lvl="1">
              <a:spcBef>
                <a:spcPts val="2000"/>
              </a:spcBef>
              <a:buClr>
                <a:schemeClr val="accent1"/>
              </a:buClr>
            </a:pPr>
            <a:r>
              <a:rPr lang="fr-FR" sz="2800" dirty="0"/>
              <a:t>Création en 1969 pour renforcer la recherche fondamentale française sur le travail et son évolution</a:t>
            </a:r>
          </a:p>
          <a:p>
            <a:pPr marL="228600" lvl="1">
              <a:spcBef>
                <a:spcPts val="2000"/>
              </a:spcBef>
              <a:buClr>
                <a:schemeClr val="accent1"/>
              </a:buClr>
            </a:pPr>
            <a:r>
              <a:rPr lang="fr-FR" altLang="fr-FR" sz="2800" dirty="0"/>
              <a:t>UMR entre Aix-Marseille Université (FEG, ALLSH, IUT, IRT, INSPE) et le CNRS (sections 36, 37, 39, </a:t>
            </a:r>
            <a:r>
              <a:rPr lang="fr-FR" altLang="fr-FR" sz="2800" b="1" u="sng" dirty="0"/>
              <a:t>40</a:t>
            </a:r>
            <a:r>
              <a:rPr lang="fr-FR" altLang="fr-FR" sz="2800" dirty="0"/>
              <a:t>).</a:t>
            </a:r>
          </a:p>
          <a:p>
            <a:pPr marL="228600" lvl="1">
              <a:spcBef>
                <a:spcPts val="2000"/>
              </a:spcBef>
              <a:buClr>
                <a:schemeClr val="accent1"/>
              </a:buClr>
            </a:pPr>
            <a:r>
              <a:rPr lang="fr-FR" altLang="fr-FR" sz="2800" dirty="0"/>
              <a:t>Le LEST est membre de l’institut INCIAM et centre associé du CEREQ</a:t>
            </a:r>
          </a:p>
          <a:p>
            <a:pPr marL="228600" lvl="1">
              <a:spcBef>
                <a:spcPts val="2000"/>
              </a:spcBef>
              <a:buClr>
                <a:schemeClr val="accent1"/>
              </a:buClr>
            </a:pPr>
            <a:r>
              <a:rPr lang="fr-FR" altLang="fr-FR" sz="2800" dirty="0"/>
              <a:t>Partenariats : </a:t>
            </a:r>
          </a:p>
          <a:p>
            <a:pPr marL="800100" lvl="2" indent="-342900">
              <a:spcBef>
                <a:spcPts val="2000"/>
              </a:spcBef>
              <a:buClr>
                <a:schemeClr val="accent1"/>
              </a:buClr>
              <a:buFont typeface="Arial" panose="020B0604020202020204" pitchFamily="34" charset="0"/>
              <a:buChar char="•"/>
            </a:pPr>
            <a:r>
              <a:rPr lang="fr-FR" sz="2100" b="1" dirty="0">
                <a:solidFill>
                  <a:srgbClr val="25788F"/>
                </a:solidFill>
              </a:rPr>
              <a:t>Régionaux</a:t>
            </a:r>
            <a:r>
              <a:rPr lang="fr-FR" sz="2100" dirty="0">
                <a:solidFill>
                  <a:srgbClr val="25788F"/>
                </a:solidFill>
              </a:rPr>
              <a:t>  - Académiques (MMSH, TELEMME, MESOPOLHIS, LPED, ADEF, IREMAM, CNE, </a:t>
            </a:r>
            <a:r>
              <a:rPr lang="fr-FR" sz="2100" dirty="0" err="1">
                <a:solidFill>
                  <a:srgbClr val="25788F"/>
                </a:solidFill>
              </a:rPr>
              <a:t>IMéRA</a:t>
            </a:r>
            <a:r>
              <a:rPr lang="fr-FR" sz="2100" dirty="0">
                <a:solidFill>
                  <a:srgbClr val="25788F"/>
                </a:solidFill>
              </a:rPr>
              <a:t>,,…) / Socio-économiques (ORM, INSEE, pôles de compétitivité, DREETS, CESER, etc.</a:t>
            </a:r>
            <a:r>
              <a:rPr lang="is-IS" sz="2100" dirty="0">
                <a:solidFill>
                  <a:srgbClr val="25788F"/>
                </a:solidFill>
              </a:rPr>
              <a:t>)</a:t>
            </a:r>
            <a:endParaRPr lang="fr-FR" sz="2100" dirty="0">
              <a:solidFill>
                <a:srgbClr val="25788F"/>
              </a:solidFill>
            </a:endParaRPr>
          </a:p>
          <a:p>
            <a:pPr marL="800100" lvl="2" indent="-342900">
              <a:spcBef>
                <a:spcPts val="2000"/>
              </a:spcBef>
              <a:buClr>
                <a:schemeClr val="accent1"/>
              </a:buClr>
              <a:buFont typeface="Arial" panose="020B0604020202020204" pitchFamily="34" charset="0"/>
              <a:buChar char="•"/>
            </a:pPr>
            <a:r>
              <a:rPr lang="fr-FR" sz="2100" b="1" dirty="0">
                <a:solidFill>
                  <a:srgbClr val="25788F"/>
                </a:solidFill>
              </a:rPr>
              <a:t>Nationaux</a:t>
            </a:r>
            <a:r>
              <a:rPr lang="fr-FR" sz="2100" dirty="0">
                <a:solidFill>
                  <a:srgbClr val="25788F"/>
                </a:solidFill>
              </a:rPr>
              <a:t> : Académiques (CEREQ, INJEP, …) / Socio-économiques (Conseil national de la formation professionnelle, Fondation Crédit Mutuel, Fondation MACIF, CDC, DARES, PIC)</a:t>
            </a:r>
          </a:p>
          <a:p>
            <a:pPr marL="800100" lvl="2" indent="-342900">
              <a:spcBef>
                <a:spcPts val="2000"/>
              </a:spcBef>
              <a:buClr>
                <a:schemeClr val="accent1"/>
              </a:buClr>
              <a:buFont typeface="Arial" panose="020B0604020202020204" pitchFamily="34" charset="0"/>
              <a:buChar char="•"/>
            </a:pPr>
            <a:r>
              <a:rPr lang="fr-FR" sz="2100" dirty="0">
                <a:solidFill>
                  <a:srgbClr val="25788F"/>
                </a:solidFill>
              </a:rPr>
              <a:t> </a:t>
            </a:r>
            <a:r>
              <a:rPr lang="fr-FR" sz="2100" b="1" dirty="0">
                <a:solidFill>
                  <a:srgbClr val="25788F"/>
                </a:solidFill>
              </a:rPr>
              <a:t>Internationaux</a:t>
            </a:r>
            <a:r>
              <a:rPr lang="fr-FR" sz="2100" dirty="0">
                <a:solidFill>
                  <a:srgbClr val="25788F"/>
                </a:solidFill>
              </a:rPr>
              <a:t> : Europe, Mexique, Argentine, Japon, Canada, Italie…</a:t>
            </a:r>
            <a:endParaRPr lang="fr-FR" sz="2100" dirty="0">
              <a:solidFill>
                <a:srgbClr val="FF0000"/>
              </a:solidFill>
            </a:endParaRPr>
          </a:p>
          <a:p>
            <a:pPr marL="228600" lvl="1">
              <a:spcBef>
                <a:spcPts val="2000"/>
              </a:spcBef>
              <a:buClr>
                <a:schemeClr val="accent1"/>
              </a:buClr>
            </a:pPr>
            <a:endParaRPr lang="fr-FR" altLang="fr-FR" sz="2300" dirty="0"/>
          </a:p>
        </p:txBody>
      </p:sp>
      <p:sp>
        <p:nvSpPr>
          <p:cNvPr id="9242" name="Text Box 26"/>
          <p:cNvSpPr txBox="1">
            <a:spLocks noChangeArrowheads="1"/>
          </p:cNvSpPr>
          <p:nvPr/>
        </p:nvSpPr>
        <p:spPr bwMode="auto">
          <a:xfrm>
            <a:off x="2438400" y="6324600"/>
            <a:ext cx="8077200" cy="369332"/>
          </a:xfrm>
          <a:prstGeom prst="rect">
            <a:avLst/>
          </a:prstGeom>
          <a:noFill/>
          <a:ln w="9525">
            <a:noFill/>
            <a:miter lim="800000"/>
            <a:headEnd/>
            <a:tailEnd/>
          </a:ln>
          <a:effectLst/>
        </p:spPr>
        <p:txBody>
          <a:bodyPr>
            <a:prstTxWarp prst="textNoShape">
              <a:avLst/>
            </a:prstTxWarp>
            <a:spAutoFit/>
          </a:bodyPr>
          <a:lstStyle/>
          <a:p>
            <a:pPr>
              <a:spcBef>
                <a:spcPct val="50000"/>
              </a:spcBef>
            </a:pPr>
            <a:endParaRPr lang="fr-FR"/>
          </a:p>
        </p:txBody>
      </p:sp>
      <p:sp>
        <p:nvSpPr>
          <p:cNvPr id="9243" name="Text Box 27"/>
          <p:cNvSpPr txBox="1">
            <a:spLocks noChangeArrowheads="1"/>
          </p:cNvSpPr>
          <p:nvPr/>
        </p:nvSpPr>
        <p:spPr bwMode="auto">
          <a:xfrm>
            <a:off x="2667000" y="5715000"/>
            <a:ext cx="7772400" cy="369332"/>
          </a:xfrm>
          <a:prstGeom prst="rect">
            <a:avLst/>
          </a:prstGeom>
          <a:noFill/>
          <a:ln w="9525">
            <a:noFill/>
            <a:miter lim="800000"/>
            <a:headEnd/>
            <a:tailEnd/>
          </a:ln>
          <a:effectLst/>
        </p:spPr>
        <p:txBody>
          <a:bodyPr>
            <a:prstTxWarp prst="textNoShape">
              <a:avLst/>
            </a:prstTxWarp>
            <a:spAutoFit/>
          </a:bodyPr>
          <a:lstStyle/>
          <a:p>
            <a:pPr>
              <a:spcBef>
                <a:spcPct val="50000"/>
              </a:spcBef>
            </a:pPr>
            <a:endParaRPr lang="fr-FR" dirty="0"/>
          </a:p>
        </p:txBody>
      </p:sp>
      <p:sp>
        <p:nvSpPr>
          <p:cNvPr id="9244" name="Text Box 28"/>
          <p:cNvSpPr txBox="1">
            <a:spLocks noChangeArrowheads="1"/>
          </p:cNvSpPr>
          <p:nvPr/>
        </p:nvSpPr>
        <p:spPr bwMode="auto">
          <a:xfrm>
            <a:off x="2590800" y="5791200"/>
            <a:ext cx="7848600" cy="369332"/>
          </a:xfrm>
          <a:prstGeom prst="rect">
            <a:avLst/>
          </a:prstGeom>
          <a:noFill/>
          <a:ln w="9525">
            <a:noFill/>
            <a:miter lim="800000"/>
            <a:headEnd/>
            <a:tailEnd/>
          </a:ln>
          <a:effectLst/>
        </p:spPr>
        <p:txBody>
          <a:bodyPr>
            <a:prstTxWarp prst="textNoShape">
              <a:avLst/>
            </a:prstTxWarp>
            <a:spAutoFit/>
          </a:bodyPr>
          <a:lstStyle/>
          <a:p>
            <a:pPr>
              <a:spcBef>
                <a:spcPct val="50000"/>
              </a:spcBef>
            </a:pPr>
            <a:endParaRPr lang="fr-FR"/>
          </a:p>
        </p:txBody>
      </p:sp>
      <p:sp>
        <p:nvSpPr>
          <p:cNvPr id="9245" name="Text Box 29"/>
          <p:cNvSpPr txBox="1">
            <a:spLocks noChangeArrowheads="1"/>
          </p:cNvSpPr>
          <p:nvPr/>
        </p:nvSpPr>
        <p:spPr bwMode="auto">
          <a:xfrm>
            <a:off x="2590800" y="5867401"/>
            <a:ext cx="7924800" cy="733425"/>
          </a:xfrm>
          <a:prstGeom prst="rect">
            <a:avLst/>
          </a:prstGeom>
          <a:noFill/>
          <a:ln w="9525">
            <a:noFill/>
            <a:miter lim="800000"/>
            <a:headEnd/>
            <a:tailEnd/>
          </a:ln>
          <a:effectLst/>
        </p:spPr>
        <p:txBody>
          <a:bodyPr>
            <a:prstTxWarp prst="textNoShape">
              <a:avLst/>
            </a:prstTxWarp>
            <a:spAutoFit/>
          </a:bodyPr>
          <a:lstStyle/>
          <a:p>
            <a:pPr>
              <a:spcBef>
                <a:spcPct val="50000"/>
              </a:spcBef>
            </a:pPr>
            <a:endParaRPr lang="fr-FR"/>
          </a:p>
          <a:p>
            <a:pPr>
              <a:spcBef>
                <a:spcPct val="50000"/>
              </a:spcBef>
            </a:pPr>
            <a:endParaRPr lang="fr-FR" sz="1600" i="1"/>
          </a:p>
        </p:txBody>
      </p:sp>
    </p:spTree>
    <p:extLst>
      <p:ext uri="{BB962C8B-B14F-4D97-AF65-F5344CB8AC3E}">
        <p14:creationId xmlns:p14="http://schemas.microsoft.com/office/powerpoint/2010/main" val="413836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00506-EEA8-8941-DE39-F1E9EBD5863B}"/>
              </a:ext>
            </a:extLst>
          </p:cNvPr>
          <p:cNvSpPr>
            <a:spLocks noGrp="1"/>
          </p:cNvSpPr>
          <p:nvPr>
            <p:ph type="title"/>
          </p:nvPr>
        </p:nvSpPr>
        <p:spPr/>
        <p:txBody>
          <a:bodyPr/>
          <a:lstStyle/>
          <a:p>
            <a:pPr algn="ctr"/>
            <a:r>
              <a:rPr lang="fr-FR" dirty="0"/>
              <a:t>Projet Scientifique</a:t>
            </a:r>
          </a:p>
        </p:txBody>
      </p:sp>
      <p:sp>
        <p:nvSpPr>
          <p:cNvPr id="3" name="Espace réservé du contenu 2">
            <a:extLst>
              <a:ext uri="{FF2B5EF4-FFF2-40B4-BE49-F238E27FC236}">
                <a16:creationId xmlns:a16="http://schemas.microsoft.com/office/drawing/2014/main" id="{62E2B34D-3973-CEEC-D0BA-3561DDD7114D}"/>
              </a:ext>
            </a:extLst>
          </p:cNvPr>
          <p:cNvSpPr>
            <a:spLocks noGrp="1"/>
          </p:cNvSpPr>
          <p:nvPr>
            <p:ph idx="1"/>
          </p:nvPr>
        </p:nvSpPr>
        <p:spPr/>
        <p:txBody>
          <a:bodyPr>
            <a:normAutofit lnSpcReduction="10000"/>
          </a:bodyPr>
          <a:lstStyle/>
          <a:p>
            <a:pPr marL="0" indent="0">
              <a:buNone/>
            </a:pPr>
            <a:r>
              <a:rPr lang="fr-FR" b="1" dirty="0"/>
              <a:t>Projet scientifique 2024-2028 </a:t>
            </a:r>
            <a:r>
              <a:rPr lang="fr-FR" dirty="0"/>
              <a:t>: </a:t>
            </a:r>
          </a:p>
          <a:p>
            <a:pPr marL="0" indent="0" algn="ctr">
              <a:buNone/>
            </a:pPr>
            <a:r>
              <a:rPr lang="fr-FR" dirty="0"/>
              <a:t>	« L’analyse du travail et de ses mondes : Un révélateur des 	dynamiques sociales contemporaines »</a:t>
            </a:r>
          </a:p>
          <a:p>
            <a:pPr marL="0" indent="0">
              <a:buNone/>
            </a:pPr>
            <a:endParaRPr lang="fr-FR" dirty="0"/>
          </a:p>
          <a:p>
            <a:pPr marL="0" indent="0">
              <a:buNone/>
            </a:pPr>
            <a:r>
              <a:rPr lang="fr-FR" b="1" dirty="0"/>
              <a:t>3 axes de recherche </a:t>
            </a:r>
            <a:r>
              <a:rPr lang="fr-FR" dirty="0"/>
              <a:t> </a:t>
            </a:r>
          </a:p>
          <a:p>
            <a:pPr marL="0" indent="0">
              <a:buNone/>
            </a:pPr>
            <a:r>
              <a:rPr lang="fr-FR" dirty="0"/>
              <a:t>COT : Changements, Organisations, Transitions</a:t>
            </a:r>
          </a:p>
          <a:p>
            <a:pPr marL="0" indent="0">
              <a:buNone/>
            </a:pPr>
            <a:r>
              <a:rPr lang="fr-FR" dirty="0"/>
              <a:t>JEM : Jeunesses, Educations, Mobilités</a:t>
            </a:r>
          </a:p>
          <a:p>
            <a:pPr marL="0" indent="0">
              <a:buNone/>
            </a:pPr>
            <a:r>
              <a:rPr lang="fr-FR" dirty="0"/>
              <a:t>RINOREP : Risques, Normes, Relations Professionnelles</a:t>
            </a:r>
          </a:p>
          <a:p>
            <a:pPr marL="0" indent="0">
              <a:buNone/>
            </a:pPr>
            <a:r>
              <a:rPr lang="fr-FR" dirty="0"/>
              <a:t> </a:t>
            </a:r>
          </a:p>
        </p:txBody>
      </p:sp>
    </p:spTree>
    <p:extLst>
      <p:ext uri="{BB962C8B-B14F-4D97-AF65-F5344CB8AC3E}">
        <p14:creationId xmlns:p14="http://schemas.microsoft.com/office/powerpoint/2010/main" val="238820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C6AB2398-823D-5541-9A26-E657BF0CB700}"/>
              </a:ext>
            </a:extLst>
          </p:cNvPr>
          <p:cNvSpPr/>
          <p:nvPr/>
        </p:nvSpPr>
        <p:spPr>
          <a:xfrm>
            <a:off x="390765" y="845911"/>
            <a:ext cx="3810000" cy="1338263"/>
          </a:xfrm>
          <a:prstGeom prst="roundRect">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defRPr/>
            </a:pPr>
            <a:r>
              <a:rPr lang="fr-FR" altLang="x-none" sz="2000" b="1" dirty="0">
                <a:solidFill>
                  <a:schemeClr val="accent1">
                    <a:lumMod val="50000"/>
                  </a:schemeClr>
                </a:solidFill>
                <a:latin typeface="Calibri" charset="0"/>
              </a:rPr>
              <a:t>AXE : COT </a:t>
            </a:r>
          </a:p>
          <a:p>
            <a:pPr algn="ctr">
              <a:defRPr/>
            </a:pPr>
            <a:r>
              <a:rPr lang="fr-FR" altLang="x-none" sz="2000" b="1" dirty="0">
                <a:solidFill>
                  <a:schemeClr val="accent1">
                    <a:lumMod val="50000"/>
                  </a:schemeClr>
                </a:solidFill>
                <a:latin typeface="Calibri" charset="0"/>
              </a:rPr>
              <a:t>Changements, Organisations, Transitions</a:t>
            </a:r>
          </a:p>
        </p:txBody>
      </p:sp>
      <p:sp>
        <p:nvSpPr>
          <p:cNvPr id="9" name="Abgerundetes Rechteck 8">
            <a:extLst>
              <a:ext uri="{FF2B5EF4-FFF2-40B4-BE49-F238E27FC236}">
                <a16:creationId xmlns:a16="http://schemas.microsoft.com/office/drawing/2014/main" id="{640B3C80-7BA7-7547-B8F5-F049E1E67EDC}"/>
              </a:ext>
            </a:extLst>
          </p:cNvPr>
          <p:cNvSpPr/>
          <p:nvPr/>
        </p:nvSpPr>
        <p:spPr>
          <a:xfrm>
            <a:off x="999244" y="2763807"/>
            <a:ext cx="4114800" cy="1358900"/>
          </a:xfrm>
          <a:prstGeom prst="roundRect">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defRPr/>
            </a:pPr>
            <a:r>
              <a:rPr lang="fr-FR" altLang="x-none" sz="2000" b="1" dirty="0">
                <a:solidFill>
                  <a:schemeClr val="accent1">
                    <a:lumMod val="50000"/>
                  </a:schemeClr>
                </a:solidFill>
                <a:latin typeface="Calibri" charset="0"/>
              </a:rPr>
              <a:t>AXE : JEM</a:t>
            </a:r>
          </a:p>
          <a:p>
            <a:pPr algn="ctr">
              <a:defRPr/>
            </a:pPr>
            <a:r>
              <a:rPr lang="fr-FR" altLang="x-none" sz="2000" b="1" dirty="0">
                <a:solidFill>
                  <a:schemeClr val="accent1">
                    <a:lumMod val="50000"/>
                  </a:schemeClr>
                </a:solidFill>
                <a:latin typeface="Calibri" charset="0"/>
              </a:rPr>
              <a:t>Jeunesses, Éducations, Mobilités</a:t>
            </a:r>
          </a:p>
        </p:txBody>
      </p:sp>
      <p:sp>
        <p:nvSpPr>
          <p:cNvPr id="10" name="Abgerundetes Rechteck 9">
            <a:extLst>
              <a:ext uri="{FF2B5EF4-FFF2-40B4-BE49-F238E27FC236}">
                <a16:creationId xmlns:a16="http://schemas.microsoft.com/office/drawing/2014/main" id="{6A1E5B6D-4A5E-7048-A8F6-F3EA783D7258}"/>
              </a:ext>
            </a:extLst>
          </p:cNvPr>
          <p:cNvSpPr/>
          <p:nvPr/>
        </p:nvSpPr>
        <p:spPr>
          <a:xfrm>
            <a:off x="2301876" y="4576454"/>
            <a:ext cx="4114800" cy="1303337"/>
          </a:xfrm>
          <a:prstGeom prst="roundRect">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defRPr/>
            </a:pPr>
            <a:r>
              <a:rPr lang="fr-FR" altLang="x-none" sz="2000" b="1" dirty="0">
                <a:solidFill>
                  <a:schemeClr val="accent1">
                    <a:lumMod val="50000"/>
                  </a:schemeClr>
                </a:solidFill>
                <a:latin typeface="Calibri" charset="0"/>
              </a:rPr>
              <a:t>AXE : RINOREP</a:t>
            </a:r>
          </a:p>
          <a:p>
            <a:pPr algn="ctr">
              <a:defRPr/>
            </a:pPr>
            <a:r>
              <a:rPr lang="fr-FR" altLang="x-none" sz="2000" b="1" dirty="0" err="1">
                <a:solidFill>
                  <a:schemeClr val="accent1">
                    <a:lumMod val="50000"/>
                  </a:schemeClr>
                </a:solidFill>
                <a:latin typeface="Calibri" charset="0"/>
              </a:rPr>
              <a:t>RIsques</a:t>
            </a:r>
            <a:r>
              <a:rPr lang="fr-FR" altLang="x-none" sz="2000" b="1" dirty="0">
                <a:solidFill>
                  <a:schemeClr val="accent1">
                    <a:lumMod val="50000"/>
                  </a:schemeClr>
                </a:solidFill>
                <a:latin typeface="Calibri" charset="0"/>
              </a:rPr>
              <a:t>, </a:t>
            </a:r>
            <a:r>
              <a:rPr lang="fr-FR" altLang="x-none" sz="2000" b="1" dirty="0" err="1">
                <a:solidFill>
                  <a:schemeClr val="accent1">
                    <a:lumMod val="50000"/>
                  </a:schemeClr>
                </a:solidFill>
                <a:latin typeface="Calibri" charset="0"/>
              </a:rPr>
              <a:t>NOrmes</a:t>
            </a:r>
            <a:r>
              <a:rPr lang="fr-FR" altLang="x-none" sz="2000" b="1" dirty="0">
                <a:solidFill>
                  <a:schemeClr val="accent1">
                    <a:lumMod val="50000"/>
                  </a:schemeClr>
                </a:solidFill>
                <a:latin typeface="Calibri" charset="0"/>
              </a:rPr>
              <a:t>, </a:t>
            </a:r>
            <a:r>
              <a:rPr lang="fr-FR" altLang="x-none" sz="2000" b="1" dirty="0" err="1">
                <a:solidFill>
                  <a:schemeClr val="accent1">
                    <a:lumMod val="50000"/>
                  </a:schemeClr>
                </a:solidFill>
                <a:latin typeface="Calibri" charset="0"/>
              </a:rPr>
              <a:t>RElations</a:t>
            </a:r>
            <a:r>
              <a:rPr lang="fr-FR" altLang="x-none" sz="2000" b="1" dirty="0">
                <a:solidFill>
                  <a:schemeClr val="accent1">
                    <a:lumMod val="50000"/>
                  </a:schemeClr>
                </a:solidFill>
                <a:latin typeface="Calibri" charset="0"/>
              </a:rPr>
              <a:t> professionnelles</a:t>
            </a:r>
          </a:p>
        </p:txBody>
      </p:sp>
      <p:sp>
        <p:nvSpPr>
          <p:cNvPr id="46084" name="Rechteck 1">
            <a:extLst>
              <a:ext uri="{FF2B5EF4-FFF2-40B4-BE49-F238E27FC236}">
                <a16:creationId xmlns:a16="http://schemas.microsoft.com/office/drawing/2014/main" id="{DE7C746D-7B06-BC4C-8754-559D6C51FFFF}"/>
              </a:ext>
            </a:extLst>
          </p:cNvPr>
          <p:cNvSpPr>
            <a:spLocks noChangeArrowheads="1"/>
          </p:cNvSpPr>
          <p:nvPr/>
        </p:nvSpPr>
        <p:spPr bwMode="auto">
          <a:xfrm>
            <a:off x="1574801" y="-6350"/>
            <a:ext cx="783272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defRPr/>
            </a:pPr>
            <a:r>
              <a:rPr kumimoji="0" lang="fr-FR" altLang="fr-FR" sz="2500" b="1" i="0" u="none" strike="noStrike" kern="1200" cap="none" spc="0" normalizeH="0" baseline="0" noProof="0" dirty="0">
                <a:ln>
                  <a:noFill/>
                </a:ln>
                <a:solidFill>
                  <a:srgbClr val="25788F"/>
                </a:solidFill>
                <a:effectLst/>
                <a:uLnTx/>
                <a:uFillTx/>
                <a:latin typeface="Arial" panose="020B0604020202020204" pitchFamily="34" charset="0"/>
                <a:ea typeface="ＭＳ Ｐゴシック" panose="020B0600070205080204" pitchFamily="34" charset="-128"/>
                <a:cs typeface="Arial" panose="020B0604020202020204" pitchFamily="34" charset="0"/>
              </a:rPr>
              <a:t>ANIMATION SCIENTIFIQUE (Les axes)</a:t>
            </a:r>
            <a:br>
              <a:rPr kumimoji="0" lang="fr-FR" altLang="fr-FR" sz="2500" b="1" i="0" u="none" strike="noStrike" kern="1200" cap="none" spc="0" normalizeH="0" baseline="0" noProof="0" dirty="0">
                <a:ln>
                  <a:noFill/>
                </a:ln>
                <a:solidFill>
                  <a:srgbClr val="25788F"/>
                </a:solidFill>
                <a:effectLst/>
                <a:uLnTx/>
                <a:uFillTx/>
                <a:latin typeface="Arial" panose="020B0604020202020204" pitchFamily="34" charset="0"/>
                <a:ea typeface="ＭＳ Ｐゴシック" panose="020B0600070205080204" pitchFamily="34" charset="-128"/>
                <a:cs typeface="Arial" panose="020B0604020202020204" pitchFamily="34" charset="0"/>
              </a:rPr>
            </a:br>
            <a:endParaRPr lang="fr-FR" altLang="x-none" sz="2800" b="1" dirty="0">
              <a:solidFill>
                <a:schemeClr val="accent1">
                  <a:lumMod val="50000"/>
                </a:schemeClr>
              </a:solidFill>
              <a:latin typeface="Calibri" charset="0"/>
            </a:endParaRPr>
          </a:p>
        </p:txBody>
      </p:sp>
      <p:sp>
        <p:nvSpPr>
          <p:cNvPr id="7" name="ZoneTexte 6">
            <a:extLst>
              <a:ext uri="{FF2B5EF4-FFF2-40B4-BE49-F238E27FC236}">
                <a16:creationId xmlns:a16="http://schemas.microsoft.com/office/drawing/2014/main" id="{FC37167C-191E-7241-92C7-0810C2E1EB5F}"/>
              </a:ext>
            </a:extLst>
          </p:cNvPr>
          <p:cNvSpPr txBox="1"/>
          <p:nvPr/>
        </p:nvSpPr>
        <p:spPr>
          <a:xfrm>
            <a:off x="4359276" y="804219"/>
            <a:ext cx="7832724" cy="147732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37931725" indent="-37474525">
              <a:defRPr sz="2400">
                <a:solidFill>
                  <a:schemeClr val="tx1"/>
                </a:solidFill>
                <a:latin typeface="Times New Roman" panose="02020603050405020304" pitchFamily="18" charset="0"/>
                <a:ea typeface="MS PGothic" panose="020B0600070205080204" pitchFamily="34" charset="-128"/>
              </a:defRPr>
            </a:lvl2pPr>
            <a:lvl3pPr>
              <a:defRPr sz="2400">
                <a:solidFill>
                  <a:schemeClr val="tx1"/>
                </a:solidFill>
                <a:latin typeface="Times New Roman" panose="02020603050405020304" pitchFamily="18" charset="0"/>
                <a:ea typeface="MS PGothic" panose="020B0600070205080204" pitchFamily="34" charset="-128"/>
              </a:defRPr>
            </a:lvl3pPr>
            <a:lvl4pPr>
              <a:defRPr sz="2400">
                <a:solidFill>
                  <a:schemeClr val="tx1"/>
                </a:solidFill>
                <a:latin typeface="Times New Roman" panose="02020603050405020304" pitchFamily="18" charset="0"/>
                <a:ea typeface="MS PGothic" panose="020B0600070205080204" pitchFamily="34" charset="-128"/>
              </a:defRPr>
            </a:lvl4pPr>
            <a:lvl5pPr>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342900" indent="-342900">
              <a:buFont typeface="+mj-lt"/>
              <a:buAutoNum type="arabicPeriod"/>
            </a:pPr>
            <a:r>
              <a:rPr lang="fr-FR" sz="1800" i="1" dirty="0">
                <a:solidFill>
                  <a:schemeClr val="accent2"/>
                </a:solidFill>
                <a:effectLst/>
                <a:latin typeface="Helvetica" pitchFamily="2" charset="0"/>
              </a:rPr>
              <a:t>Approches relationnelles, épistémologiques et sensibles des</a:t>
            </a:r>
            <a:r>
              <a:rPr lang="fr-FR" sz="1800" dirty="0">
                <a:solidFill>
                  <a:schemeClr val="accent2"/>
                </a:solidFill>
                <a:latin typeface="Helvetica" pitchFamily="2" charset="0"/>
              </a:rPr>
              <a:t> </a:t>
            </a:r>
            <a:r>
              <a:rPr lang="fr-FR" sz="1800" i="1" dirty="0">
                <a:solidFill>
                  <a:schemeClr val="accent2"/>
                </a:solidFill>
                <a:effectLst/>
                <a:latin typeface="Helvetica" pitchFamily="2" charset="0"/>
              </a:rPr>
              <a:t>transitions</a:t>
            </a:r>
          </a:p>
          <a:p>
            <a:pPr marL="342900" indent="-342900">
              <a:buFont typeface="+mj-lt"/>
              <a:buAutoNum type="arabicPeriod"/>
            </a:pPr>
            <a:r>
              <a:rPr lang="fr-FR" sz="1800" i="1" dirty="0">
                <a:solidFill>
                  <a:schemeClr val="accent2"/>
                </a:solidFill>
                <a:effectLst/>
                <a:latin typeface="Helvetica" pitchFamily="2" charset="0"/>
              </a:rPr>
              <a:t>Formes d'organisations et de dispositifs </a:t>
            </a:r>
            <a:r>
              <a:rPr lang="fr-FR" sz="1800" i="1" dirty="0" err="1">
                <a:solidFill>
                  <a:schemeClr val="accent2"/>
                </a:solidFill>
                <a:effectLst/>
                <a:latin typeface="Helvetica" pitchFamily="2" charset="0"/>
              </a:rPr>
              <a:t>socio-techniques</a:t>
            </a:r>
            <a:r>
              <a:rPr lang="fr-FR" sz="1800" dirty="0">
                <a:solidFill>
                  <a:schemeClr val="accent2"/>
                </a:solidFill>
                <a:latin typeface="Helvetica" pitchFamily="2" charset="0"/>
              </a:rPr>
              <a:t> </a:t>
            </a:r>
            <a:r>
              <a:rPr lang="fr-FR" sz="1800" i="1" dirty="0">
                <a:solidFill>
                  <a:schemeClr val="accent2"/>
                </a:solidFill>
                <a:effectLst/>
                <a:latin typeface="Helvetica" pitchFamily="2" charset="0"/>
              </a:rPr>
              <a:t>participant aux transitions</a:t>
            </a:r>
          </a:p>
          <a:p>
            <a:pPr marL="228600" indent="-228600">
              <a:buFont typeface="+mj-lt"/>
              <a:buAutoNum type="arabicPeriod"/>
            </a:pPr>
            <a:r>
              <a:rPr lang="fr-FR" sz="1800" i="1" dirty="0">
                <a:solidFill>
                  <a:schemeClr val="accent2"/>
                </a:solidFill>
                <a:effectLst/>
                <a:latin typeface="Helvetica" pitchFamily="2" charset="0"/>
              </a:rPr>
              <a:t>coordination et coopération inter-organisationnelles dans</a:t>
            </a:r>
            <a:r>
              <a:rPr lang="fr-FR" sz="1800" dirty="0">
                <a:solidFill>
                  <a:schemeClr val="accent2"/>
                </a:solidFill>
                <a:latin typeface="Helvetica" pitchFamily="2" charset="0"/>
              </a:rPr>
              <a:t> </a:t>
            </a:r>
            <a:r>
              <a:rPr lang="fr-FR" sz="1800" i="1" dirty="0">
                <a:solidFill>
                  <a:schemeClr val="accent2"/>
                </a:solidFill>
                <a:effectLst/>
                <a:latin typeface="Helvetica" pitchFamily="2" charset="0"/>
              </a:rPr>
              <a:t>les transformations sectorielles et spatiales pour les transitions</a:t>
            </a:r>
            <a:endParaRPr lang="fr-FR" sz="1800" dirty="0">
              <a:solidFill>
                <a:schemeClr val="accent2"/>
              </a:solidFill>
              <a:effectLst/>
              <a:latin typeface="Helvetica" pitchFamily="2" charset="0"/>
            </a:endParaRPr>
          </a:p>
        </p:txBody>
      </p:sp>
      <p:sp>
        <p:nvSpPr>
          <p:cNvPr id="2" name="ZoneTexte 1">
            <a:extLst>
              <a:ext uri="{FF2B5EF4-FFF2-40B4-BE49-F238E27FC236}">
                <a16:creationId xmlns:a16="http://schemas.microsoft.com/office/drawing/2014/main" id="{3A973E93-A597-8D99-808E-CFF3E3C25601}"/>
              </a:ext>
            </a:extLst>
          </p:cNvPr>
          <p:cNvSpPr txBox="1"/>
          <p:nvPr/>
        </p:nvSpPr>
        <p:spPr>
          <a:xfrm>
            <a:off x="5491163" y="2967675"/>
            <a:ext cx="4114800" cy="9233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37931725" indent="-37474525">
              <a:defRPr sz="2400">
                <a:solidFill>
                  <a:schemeClr val="tx1"/>
                </a:solidFill>
                <a:latin typeface="Times New Roman" panose="02020603050405020304" pitchFamily="18" charset="0"/>
                <a:ea typeface="MS PGothic" panose="020B0600070205080204" pitchFamily="34" charset="-128"/>
              </a:defRPr>
            </a:lvl2pPr>
            <a:lvl3pPr>
              <a:defRPr sz="2400">
                <a:solidFill>
                  <a:schemeClr val="tx1"/>
                </a:solidFill>
                <a:latin typeface="Times New Roman" panose="02020603050405020304" pitchFamily="18" charset="0"/>
                <a:ea typeface="MS PGothic" panose="020B0600070205080204" pitchFamily="34" charset="-128"/>
              </a:defRPr>
            </a:lvl3pPr>
            <a:lvl4pPr>
              <a:defRPr sz="2400">
                <a:solidFill>
                  <a:schemeClr val="tx1"/>
                </a:solidFill>
                <a:latin typeface="Times New Roman" panose="02020603050405020304" pitchFamily="18" charset="0"/>
                <a:ea typeface="MS PGothic" panose="020B0600070205080204" pitchFamily="34" charset="-128"/>
              </a:defRPr>
            </a:lvl4pPr>
            <a:lvl5pPr>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342900" indent="-342900">
              <a:buFont typeface="+mj-lt"/>
              <a:buAutoNum type="arabicPeriod"/>
            </a:pPr>
            <a:r>
              <a:rPr lang="fr-FR" sz="1800" i="1" dirty="0">
                <a:solidFill>
                  <a:schemeClr val="accent2"/>
                </a:solidFill>
                <a:effectLst/>
                <a:latin typeface="Helvetica" pitchFamily="2" charset="0"/>
              </a:rPr>
              <a:t>Jeunesses et sociétés</a:t>
            </a:r>
          </a:p>
          <a:p>
            <a:pPr marL="342900" indent="-342900">
              <a:buFont typeface="+mj-lt"/>
              <a:buAutoNum type="arabicPeriod"/>
            </a:pPr>
            <a:r>
              <a:rPr lang="fr-FR" sz="1800" i="1" dirty="0">
                <a:solidFill>
                  <a:schemeClr val="accent2"/>
                </a:solidFill>
                <a:latin typeface="Helvetica" pitchFamily="2" charset="0"/>
              </a:rPr>
              <a:t>Éducations en temps de crise</a:t>
            </a:r>
            <a:endParaRPr lang="fr-FR" sz="1800" i="1" dirty="0">
              <a:solidFill>
                <a:schemeClr val="accent2"/>
              </a:solidFill>
              <a:effectLst/>
              <a:latin typeface="Helvetica" pitchFamily="2" charset="0"/>
            </a:endParaRPr>
          </a:p>
          <a:p>
            <a:pPr marL="342900" indent="-342900">
              <a:buFont typeface="+mj-lt"/>
              <a:buAutoNum type="arabicPeriod"/>
            </a:pPr>
            <a:r>
              <a:rPr lang="fr-FR" sz="1800" i="1" dirty="0">
                <a:solidFill>
                  <a:schemeClr val="accent2"/>
                </a:solidFill>
                <a:effectLst/>
                <a:latin typeface="Helvetica" pitchFamily="2" charset="0"/>
              </a:rPr>
              <a:t>Migrations et mondes du travail</a:t>
            </a:r>
          </a:p>
        </p:txBody>
      </p:sp>
      <p:sp>
        <p:nvSpPr>
          <p:cNvPr id="3" name="ZoneTexte 2">
            <a:extLst>
              <a:ext uri="{FF2B5EF4-FFF2-40B4-BE49-F238E27FC236}">
                <a16:creationId xmlns:a16="http://schemas.microsoft.com/office/drawing/2014/main" id="{90C5F5D1-66F8-C39B-2545-54AB7186CBF3}"/>
              </a:ext>
            </a:extLst>
          </p:cNvPr>
          <p:cNvSpPr txBox="1"/>
          <p:nvPr/>
        </p:nvSpPr>
        <p:spPr>
          <a:xfrm>
            <a:off x="6721248" y="4766457"/>
            <a:ext cx="4114800" cy="9233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37931725" indent="-37474525">
              <a:defRPr sz="2400">
                <a:solidFill>
                  <a:schemeClr val="tx1"/>
                </a:solidFill>
                <a:latin typeface="Times New Roman" panose="02020603050405020304" pitchFamily="18" charset="0"/>
                <a:ea typeface="MS PGothic" panose="020B0600070205080204" pitchFamily="34" charset="-128"/>
              </a:defRPr>
            </a:lvl2pPr>
            <a:lvl3pPr>
              <a:defRPr sz="2400">
                <a:solidFill>
                  <a:schemeClr val="tx1"/>
                </a:solidFill>
                <a:latin typeface="Times New Roman" panose="02020603050405020304" pitchFamily="18" charset="0"/>
                <a:ea typeface="MS PGothic" panose="020B0600070205080204" pitchFamily="34" charset="-128"/>
              </a:defRPr>
            </a:lvl3pPr>
            <a:lvl4pPr>
              <a:defRPr sz="2400">
                <a:solidFill>
                  <a:schemeClr val="tx1"/>
                </a:solidFill>
                <a:latin typeface="Times New Roman" panose="02020603050405020304" pitchFamily="18" charset="0"/>
                <a:ea typeface="MS PGothic" panose="020B0600070205080204" pitchFamily="34" charset="-128"/>
              </a:defRPr>
            </a:lvl4pPr>
            <a:lvl5pPr>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342900" indent="-342900">
              <a:buFont typeface="+mj-lt"/>
              <a:buAutoNum type="arabicPeriod"/>
            </a:pPr>
            <a:r>
              <a:rPr lang="fr-FR" sz="1800" i="1" dirty="0">
                <a:solidFill>
                  <a:schemeClr val="accent2"/>
                </a:solidFill>
                <a:effectLst/>
                <a:latin typeface="Helvetica" pitchFamily="2" charset="0"/>
              </a:rPr>
              <a:t>Risques</a:t>
            </a:r>
          </a:p>
          <a:p>
            <a:pPr marL="342900" indent="-342900">
              <a:buFont typeface="+mj-lt"/>
              <a:buAutoNum type="arabicPeriod"/>
            </a:pPr>
            <a:r>
              <a:rPr lang="fr-FR" sz="1800" i="1" dirty="0">
                <a:solidFill>
                  <a:schemeClr val="accent2"/>
                </a:solidFill>
                <a:latin typeface="Helvetica" pitchFamily="2" charset="0"/>
              </a:rPr>
              <a:t>Normes</a:t>
            </a:r>
            <a:endParaRPr lang="fr-FR" sz="1800" i="1" dirty="0">
              <a:solidFill>
                <a:schemeClr val="accent2"/>
              </a:solidFill>
              <a:effectLst/>
              <a:latin typeface="Helvetica" pitchFamily="2" charset="0"/>
            </a:endParaRPr>
          </a:p>
          <a:p>
            <a:pPr marL="342900" indent="-342900">
              <a:buFont typeface="+mj-lt"/>
              <a:buAutoNum type="arabicPeriod"/>
            </a:pPr>
            <a:r>
              <a:rPr lang="fr-FR" sz="1800" i="1" dirty="0">
                <a:solidFill>
                  <a:schemeClr val="accent2"/>
                </a:solidFill>
                <a:effectLst/>
                <a:latin typeface="Helvetica" pitchFamily="2" charset="0"/>
              </a:rPr>
              <a:t>Relations professionnelles</a:t>
            </a:r>
          </a:p>
        </p:txBody>
      </p:sp>
    </p:spTree>
    <p:extLst>
      <p:ext uri="{BB962C8B-B14F-4D97-AF65-F5344CB8AC3E}">
        <p14:creationId xmlns:p14="http://schemas.microsoft.com/office/powerpoint/2010/main" val="372141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A727A835-1B2B-2F4F-9144-FB64F9D8C9CF}"/>
              </a:ext>
            </a:extLst>
          </p:cNvPr>
          <p:cNvSpPr/>
          <p:nvPr/>
        </p:nvSpPr>
        <p:spPr>
          <a:xfrm>
            <a:off x="5704883" y="4183649"/>
            <a:ext cx="3279286" cy="8022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a:spcBef>
                <a:spcPts val="600"/>
              </a:spcBef>
              <a:spcAft>
                <a:spcPts val="1200"/>
              </a:spcAft>
              <a:defRPr/>
            </a:pPr>
            <a:endParaRPr lang="fr-FR" altLang="fr-FR" sz="2000" b="1" dirty="0">
              <a:solidFill>
                <a:srgbClr val="254061"/>
              </a:solidFill>
              <a:latin typeface="Calibri" panose="020F0502020204030204" pitchFamily="34" charset="0"/>
            </a:endParaRPr>
          </a:p>
          <a:p>
            <a:pPr algn="just">
              <a:spcBef>
                <a:spcPts val="600"/>
              </a:spcBef>
              <a:spcAft>
                <a:spcPts val="1200"/>
              </a:spcAft>
              <a:defRPr/>
            </a:pPr>
            <a:r>
              <a:rPr lang="fr-FR" altLang="fr-FR" sz="1600" b="1" dirty="0">
                <a:solidFill>
                  <a:schemeClr val="accent1">
                    <a:lumMod val="50000"/>
                  </a:schemeClr>
                </a:solidFill>
                <a:latin typeface="+mn-lt"/>
                <a:ea typeface="MS PGothic" charset="-128"/>
              </a:rPr>
              <a:t>Séminaire : </a:t>
            </a:r>
            <a:r>
              <a:rPr lang="fr-FR" altLang="fr-FR" sz="1600" b="1" i="1" dirty="0">
                <a:solidFill>
                  <a:schemeClr val="accent1">
                    <a:lumMod val="50000"/>
                  </a:schemeClr>
                </a:solidFill>
                <a:latin typeface="+mn-lt"/>
                <a:ea typeface="MS PGothic" charset="-128"/>
              </a:rPr>
              <a:t>Territoires, Régulations, Expérimentations et Coopérations </a:t>
            </a:r>
            <a:r>
              <a:rPr lang="fr-FR" altLang="fr-FR" sz="1600" b="1" dirty="0">
                <a:solidFill>
                  <a:schemeClr val="accent1">
                    <a:lumMod val="50000"/>
                  </a:schemeClr>
                </a:solidFill>
                <a:latin typeface="+mn-lt"/>
                <a:ea typeface="MS PGothic" charset="-128"/>
              </a:rPr>
              <a:t>  </a:t>
            </a:r>
          </a:p>
          <a:p>
            <a:pPr marL="55563" lvl="1" algn="just">
              <a:spcAft>
                <a:spcPts val="2400"/>
              </a:spcAft>
              <a:defRPr/>
            </a:pPr>
            <a:r>
              <a:rPr lang="fr-FR" altLang="fr-FR" sz="2000" b="1" dirty="0">
                <a:solidFill>
                  <a:srgbClr val="254061"/>
                </a:solidFill>
                <a:latin typeface="Calibri" panose="020F0502020204030204" pitchFamily="34" charset="0"/>
              </a:rPr>
              <a:t>		</a:t>
            </a:r>
          </a:p>
        </p:txBody>
      </p:sp>
      <p:sp>
        <p:nvSpPr>
          <p:cNvPr id="28674" name="Textfeld 22">
            <a:extLst>
              <a:ext uri="{FF2B5EF4-FFF2-40B4-BE49-F238E27FC236}">
                <a16:creationId xmlns:a16="http://schemas.microsoft.com/office/drawing/2014/main" id="{18D4ECD0-1CFC-E945-B766-A22269938673}"/>
              </a:ext>
            </a:extLst>
          </p:cNvPr>
          <p:cNvSpPr txBox="1">
            <a:spLocks noChangeArrowheads="1"/>
          </p:cNvSpPr>
          <p:nvPr/>
        </p:nvSpPr>
        <p:spPr bwMode="auto">
          <a:xfrm>
            <a:off x="4260850" y="2026484"/>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fr-FR" altLang="fr-FR">
              <a:solidFill>
                <a:srgbClr val="254061"/>
              </a:solidFill>
            </a:endParaRPr>
          </a:p>
        </p:txBody>
      </p:sp>
      <p:pic>
        <p:nvPicPr>
          <p:cNvPr id="2" name="Image 1">
            <a:extLst>
              <a:ext uri="{FF2B5EF4-FFF2-40B4-BE49-F238E27FC236}">
                <a16:creationId xmlns:a16="http://schemas.microsoft.com/office/drawing/2014/main" id="{4565B388-4429-7941-9AFC-208A52A83938}"/>
              </a:ext>
            </a:extLst>
          </p:cNvPr>
          <p:cNvPicPr>
            <a:picLocks noChangeAspect="1"/>
          </p:cNvPicPr>
          <p:nvPr/>
        </p:nvPicPr>
        <p:blipFill>
          <a:blip r:embed="rId3"/>
          <a:stretch>
            <a:fillRect/>
          </a:stretch>
        </p:blipFill>
        <p:spPr>
          <a:xfrm>
            <a:off x="4617945" y="3793660"/>
            <a:ext cx="1223774" cy="1156410"/>
          </a:xfrm>
          <a:prstGeom prst="rect">
            <a:avLst/>
          </a:prstGeom>
        </p:spPr>
      </p:pic>
      <p:sp>
        <p:nvSpPr>
          <p:cNvPr id="6" name="Titre 1">
            <a:extLst>
              <a:ext uri="{FF2B5EF4-FFF2-40B4-BE49-F238E27FC236}">
                <a16:creationId xmlns:a16="http://schemas.microsoft.com/office/drawing/2014/main" id="{6E6C44D9-5D09-A04C-B42E-0D50F7328AE5}"/>
              </a:ext>
            </a:extLst>
          </p:cNvPr>
          <p:cNvSpPr>
            <a:spLocks noGrp="1"/>
          </p:cNvSpPr>
          <p:nvPr>
            <p:ph type="title"/>
          </p:nvPr>
        </p:nvSpPr>
        <p:spPr bwMode="auto">
          <a:xfrm>
            <a:off x="838200" y="356499"/>
            <a:ext cx="10515600" cy="7703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defRPr/>
            </a:pPr>
            <a:r>
              <a:rPr lang="fr-FR" altLang="fr-FR" sz="2800" cap="none" dirty="0">
                <a:ea typeface="ＭＳ Ｐゴシック" panose="020B0600070205080204" pitchFamily="34" charset="-128"/>
              </a:rPr>
              <a:t>ANIMATION SCIENTIFIQUE (Séminaires)</a:t>
            </a:r>
            <a:br>
              <a:rPr lang="fr-FR" altLang="fr-FR" sz="2800" cap="none" dirty="0">
                <a:ea typeface="ＭＳ Ｐゴシック" panose="020B0600070205080204" pitchFamily="34" charset="-128"/>
              </a:rPr>
            </a:br>
            <a:endParaRPr lang="fr-FR" altLang="x-none" sz="2400" cap="none" dirty="0"/>
          </a:p>
        </p:txBody>
      </p:sp>
      <p:sp>
        <p:nvSpPr>
          <p:cNvPr id="9" name="Abgerundetes Rechteck 7">
            <a:extLst>
              <a:ext uri="{FF2B5EF4-FFF2-40B4-BE49-F238E27FC236}">
                <a16:creationId xmlns:a16="http://schemas.microsoft.com/office/drawing/2014/main" id="{2786E4FD-7FCE-6E4D-8814-DA165174CE5E}"/>
              </a:ext>
            </a:extLst>
          </p:cNvPr>
          <p:cNvSpPr/>
          <p:nvPr/>
        </p:nvSpPr>
        <p:spPr>
          <a:xfrm>
            <a:off x="8984169" y="2336497"/>
            <a:ext cx="2444954" cy="248181"/>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a:spcBef>
                <a:spcPts val="600"/>
              </a:spcBef>
              <a:spcAft>
                <a:spcPts val="1200"/>
              </a:spcAft>
              <a:defRPr/>
            </a:pPr>
            <a:endParaRPr lang="fr-FR" altLang="fr-FR" sz="2000" b="1" dirty="0">
              <a:solidFill>
                <a:srgbClr val="254061"/>
              </a:solidFill>
              <a:latin typeface="Calibri" panose="020F0502020204030204" pitchFamily="34" charset="0"/>
            </a:endParaRPr>
          </a:p>
          <a:p>
            <a:pPr algn="just">
              <a:spcBef>
                <a:spcPts val="600"/>
              </a:spcBef>
              <a:spcAft>
                <a:spcPts val="1200"/>
              </a:spcAft>
              <a:defRPr/>
            </a:pPr>
            <a:endParaRPr lang="fr-FR" altLang="fr-FR" sz="2000" b="1" dirty="0">
              <a:solidFill>
                <a:srgbClr val="254061"/>
              </a:solidFill>
              <a:latin typeface="Calibri" panose="020F0502020204030204" pitchFamily="34" charset="0"/>
            </a:endParaRPr>
          </a:p>
          <a:p>
            <a:pPr algn="just">
              <a:spcBef>
                <a:spcPts val="600"/>
              </a:spcBef>
              <a:spcAft>
                <a:spcPts val="1200"/>
              </a:spcAft>
              <a:defRPr/>
            </a:pPr>
            <a:r>
              <a:rPr lang="fr-FR" altLang="fr-FR" sz="1600" b="1" dirty="0">
                <a:solidFill>
                  <a:schemeClr val="accent1">
                    <a:lumMod val="50000"/>
                  </a:schemeClr>
                </a:solidFill>
                <a:latin typeface="+mn-lt"/>
                <a:ea typeface="MS PGothic" charset="-128"/>
              </a:rPr>
              <a:t>Séminaire : </a:t>
            </a:r>
            <a:r>
              <a:rPr lang="fr-FR" altLang="fr-FR" sz="1600" b="1" i="1" dirty="0">
                <a:solidFill>
                  <a:schemeClr val="accent1">
                    <a:lumMod val="50000"/>
                  </a:schemeClr>
                </a:solidFill>
                <a:latin typeface="+mn-lt"/>
                <a:ea typeface="MS PGothic" charset="-128"/>
              </a:rPr>
              <a:t>MATIN </a:t>
            </a:r>
            <a:r>
              <a:rPr lang="fr-FR" sz="1600" b="1" i="1" dirty="0" err="1">
                <a:solidFill>
                  <a:schemeClr val="accent1">
                    <a:lumMod val="50000"/>
                  </a:schemeClr>
                </a:solidFill>
                <a:latin typeface="+mn-lt"/>
                <a:ea typeface="MS PGothic" charset="-128"/>
              </a:rPr>
              <a:t>Managing</a:t>
            </a:r>
            <a:r>
              <a:rPr lang="fr-FR" sz="1600" b="1" i="1" dirty="0">
                <a:solidFill>
                  <a:schemeClr val="accent1">
                    <a:lumMod val="50000"/>
                  </a:schemeClr>
                </a:solidFill>
                <a:latin typeface="+mn-lt"/>
                <a:ea typeface="MS PGothic" charset="-128"/>
              </a:rPr>
              <a:t> and </a:t>
            </a:r>
            <a:r>
              <a:rPr lang="fr-FR" sz="1600" b="1" i="1" dirty="0" err="1">
                <a:solidFill>
                  <a:schemeClr val="accent1">
                    <a:lumMod val="50000"/>
                  </a:schemeClr>
                </a:solidFill>
                <a:latin typeface="+mn-lt"/>
                <a:ea typeface="MS PGothic" charset="-128"/>
              </a:rPr>
              <a:t>Assessing</a:t>
            </a:r>
            <a:r>
              <a:rPr lang="fr-FR" sz="1600" b="1" i="1" dirty="0">
                <a:solidFill>
                  <a:schemeClr val="accent1">
                    <a:lumMod val="50000"/>
                  </a:schemeClr>
                </a:solidFill>
                <a:latin typeface="+mn-lt"/>
                <a:ea typeface="MS PGothic" charset="-128"/>
              </a:rPr>
              <a:t> Transition Innovation Network</a:t>
            </a:r>
          </a:p>
          <a:p>
            <a:pPr algn="just">
              <a:spcBef>
                <a:spcPts val="600"/>
              </a:spcBef>
              <a:spcAft>
                <a:spcPts val="1200"/>
              </a:spcAft>
              <a:defRPr/>
            </a:pPr>
            <a:endParaRPr lang="fr-FR" altLang="fr-FR" sz="1800" b="1" dirty="0">
              <a:solidFill>
                <a:schemeClr val="accent1">
                  <a:lumMod val="50000"/>
                </a:schemeClr>
              </a:solidFill>
              <a:latin typeface="+mn-lt"/>
              <a:ea typeface="MS PGothic" charset="-128"/>
            </a:endParaRPr>
          </a:p>
          <a:p>
            <a:pPr marL="55563" lvl="1" algn="just">
              <a:spcAft>
                <a:spcPts val="2400"/>
              </a:spcAft>
              <a:defRPr/>
            </a:pPr>
            <a:r>
              <a:rPr lang="fr-FR" altLang="fr-FR" sz="2000" b="1" dirty="0">
                <a:solidFill>
                  <a:srgbClr val="254061"/>
                </a:solidFill>
                <a:latin typeface="Calibri" panose="020F0502020204030204" pitchFamily="34" charset="0"/>
              </a:rPr>
              <a:t>		</a:t>
            </a:r>
          </a:p>
        </p:txBody>
      </p:sp>
      <p:pic>
        <p:nvPicPr>
          <p:cNvPr id="4" name="Image 3">
            <a:extLst>
              <a:ext uri="{FF2B5EF4-FFF2-40B4-BE49-F238E27FC236}">
                <a16:creationId xmlns:a16="http://schemas.microsoft.com/office/drawing/2014/main" id="{F394AA8A-3CE6-FA4F-B0A7-F3FDA540F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207" y="2137182"/>
            <a:ext cx="1223774" cy="539743"/>
          </a:xfrm>
          <a:prstGeom prst="rect">
            <a:avLst/>
          </a:prstGeom>
        </p:spPr>
      </p:pic>
      <p:pic>
        <p:nvPicPr>
          <p:cNvPr id="3" name="Bild 5">
            <a:extLst>
              <a:ext uri="{FF2B5EF4-FFF2-40B4-BE49-F238E27FC236}">
                <a16:creationId xmlns:a16="http://schemas.microsoft.com/office/drawing/2014/main" id="{922F83D3-7A86-B8FD-3710-8E65C16A9C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541" y="4047400"/>
            <a:ext cx="1227864" cy="8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97A56637-30F5-B359-1FE1-6095374DD402}"/>
              </a:ext>
            </a:extLst>
          </p:cNvPr>
          <p:cNvSpPr txBox="1"/>
          <p:nvPr/>
        </p:nvSpPr>
        <p:spPr>
          <a:xfrm>
            <a:off x="1386405" y="4136720"/>
            <a:ext cx="6094562" cy="338554"/>
          </a:xfrm>
          <a:prstGeom prst="rect">
            <a:avLst/>
          </a:prstGeom>
          <a:noFill/>
        </p:spPr>
        <p:txBody>
          <a:bodyPr wrap="square">
            <a:spAutoFit/>
          </a:bodyPr>
          <a:lstStyle/>
          <a:p>
            <a:r>
              <a:rPr lang="fr-FR" altLang="fr-FR" sz="1600" b="1" dirty="0">
                <a:solidFill>
                  <a:schemeClr val="accent1">
                    <a:lumMod val="50000"/>
                  </a:schemeClr>
                </a:solidFill>
                <a:latin typeface="+mj-lt"/>
                <a:ea typeface="MS PGothic" charset="-128"/>
              </a:rPr>
              <a:t>Séminaire   :  </a:t>
            </a:r>
            <a:r>
              <a:rPr lang="fr-FR" altLang="fr-FR" sz="1600" b="1" i="1" dirty="0">
                <a:solidFill>
                  <a:schemeClr val="accent1">
                    <a:lumMod val="50000"/>
                  </a:schemeClr>
                </a:solidFill>
                <a:latin typeface="+mj-lt"/>
                <a:ea typeface="MS PGothic" charset="-128"/>
              </a:rPr>
              <a:t>Migrations &amp; Travail</a:t>
            </a:r>
            <a:endParaRPr lang="fr-FR" sz="1600" b="1" dirty="0">
              <a:latin typeface="+mj-lt"/>
            </a:endParaRPr>
          </a:p>
        </p:txBody>
      </p:sp>
      <p:pic>
        <p:nvPicPr>
          <p:cNvPr id="10" name="Bild 6">
            <a:extLst>
              <a:ext uri="{FF2B5EF4-FFF2-40B4-BE49-F238E27FC236}">
                <a16:creationId xmlns:a16="http://schemas.microsoft.com/office/drawing/2014/main" id="{FB6443BD-9253-F49F-1966-84A9419309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602" y="3161358"/>
            <a:ext cx="1097803" cy="61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a:extLst>
              <a:ext uri="{FF2B5EF4-FFF2-40B4-BE49-F238E27FC236}">
                <a16:creationId xmlns:a16="http://schemas.microsoft.com/office/drawing/2014/main" id="{D83D292B-CA1B-4196-CAD9-C28CE73F0E38}"/>
              </a:ext>
            </a:extLst>
          </p:cNvPr>
          <p:cNvSpPr txBox="1"/>
          <p:nvPr/>
        </p:nvSpPr>
        <p:spPr>
          <a:xfrm>
            <a:off x="1567377" y="3280521"/>
            <a:ext cx="6094562" cy="338554"/>
          </a:xfrm>
          <a:prstGeom prst="rect">
            <a:avLst/>
          </a:prstGeom>
          <a:noFill/>
        </p:spPr>
        <p:txBody>
          <a:bodyPr wrap="square">
            <a:spAutoFit/>
          </a:bodyPr>
          <a:lstStyle/>
          <a:p>
            <a:pPr marL="0" indent="0">
              <a:buNone/>
              <a:defRPr/>
            </a:pPr>
            <a:r>
              <a:rPr lang="fr-FR" altLang="fr-FR" sz="1600" b="1" dirty="0">
                <a:solidFill>
                  <a:schemeClr val="accent1">
                    <a:lumMod val="50000"/>
                  </a:schemeClr>
                </a:solidFill>
                <a:latin typeface="+mj-lt"/>
                <a:ea typeface="MS PGothic" charset="-128"/>
              </a:rPr>
              <a:t>Séminaire   : </a:t>
            </a:r>
            <a:r>
              <a:rPr lang="fr-FR" altLang="fr-FR" sz="1600" b="1" i="1" dirty="0">
                <a:solidFill>
                  <a:schemeClr val="accent1">
                    <a:lumMod val="50000"/>
                  </a:schemeClr>
                </a:solidFill>
                <a:latin typeface="+mj-lt"/>
                <a:ea typeface="MS PGothic" charset="-128"/>
              </a:rPr>
              <a:t>Travail, Emploi et Incitations	</a:t>
            </a:r>
          </a:p>
        </p:txBody>
      </p:sp>
      <p:pic>
        <p:nvPicPr>
          <p:cNvPr id="13" name="Image 12">
            <a:extLst>
              <a:ext uri="{FF2B5EF4-FFF2-40B4-BE49-F238E27FC236}">
                <a16:creationId xmlns:a16="http://schemas.microsoft.com/office/drawing/2014/main" id="{20EB5689-B8FB-3C49-1FD8-3A82DF68E5F9}"/>
              </a:ext>
            </a:extLst>
          </p:cNvPr>
          <p:cNvPicPr>
            <a:picLocks noChangeAspect="1"/>
          </p:cNvPicPr>
          <p:nvPr/>
        </p:nvPicPr>
        <p:blipFill>
          <a:blip r:embed="rId7"/>
          <a:stretch>
            <a:fillRect/>
          </a:stretch>
        </p:blipFill>
        <p:spPr>
          <a:xfrm>
            <a:off x="884308" y="1238873"/>
            <a:ext cx="1291500" cy="905454"/>
          </a:xfrm>
          <a:prstGeom prst="rect">
            <a:avLst/>
          </a:prstGeom>
        </p:spPr>
      </p:pic>
      <p:sp>
        <p:nvSpPr>
          <p:cNvPr id="15" name="ZoneTexte 14">
            <a:extLst>
              <a:ext uri="{FF2B5EF4-FFF2-40B4-BE49-F238E27FC236}">
                <a16:creationId xmlns:a16="http://schemas.microsoft.com/office/drawing/2014/main" id="{F95B5D0A-786D-08DC-A76B-B6310BF50934}"/>
              </a:ext>
            </a:extLst>
          </p:cNvPr>
          <p:cNvSpPr txBox="1"/>
          <p:nvPr/>
        </p:nvSpPr>
        <p:spPr>
          <a:xfrm>
            <a:off x="1158877" y="1666922"/>
            <a:ext cx="6094562" cy="338554"/>
          </a:xfrm>
          <a:prstGeom prst="rect">
            <a:avLst/>
          </a:prstGeom>
          <a:noFill/>
        </p:spPr>
        <p:txBody>
          <a:bodyPr wrap="square">
            <a:spAutoFit/>
          </a:bodyPr>
          <a:lstStyle/>
          <a:p>
            <a:pPr lvl="2">
              <a:buFont typeface="Arial" charset="0"/>
              <a:buNone/>
              <a:defRPr/>
            </a:pPr>
            <a:r>
              <a:rPr lang="fr-FR" altLang="x-none" sz="1600" b="1" dirty="0">
                <a:solidFill>
                  <a:schemeClr val="accent1">
                    <a:lumMod val="50000"/>
                  </a:schemeClr>
                </a:solidFill>
                <a:latin typeface="+mj-lt"/>
              </a:rPr>
              <a:t>Séminaire :  </a:t>
            </a:r>
            <a:r>
              <a:rPr lang="fr-FR" altLang="x-none" sz="1600" b="1" i="1" dirty="0">
                <a:solidFill>
                  <a:schemeClr val="accent1">
                    <a:lumMod val="50000"/>
                  </a:schemeClr>
                </a:solidFill>
                <a:latin typeface="+mj-lt"/>
              </a:rPr>
              <a:t>Travail, Technologies, Temporalités</a:t>
            </a:r>
          </a:p>
        </p:txBody>
      </p:sp>
      <p:pic>
        <p:nvPicPr>
          <p:cNvPr id="16" name="Image 4" descr="TRPM_logo.jpg">
            <a:extLst>
              <a:ext uri="{FF2B5EF4-FFF2-40B4-BE49-F238E27FC236}">
                <a16:creationId xmlns:a16="http://schemas.microsoft.com/office/drawing/2014/main" id="{2EF49929-E091-EEBE-EF1C-673925631A6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7504" y="2257465"/>
            <a:ext cx="790755" cy="79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a:extLst>
              <a:ext uri="{FF2B5EF4-FFF2-40B4-BE49-F238E27FC236}">
                <a16:creationId xmlns:a16="http://schemas.microsoft.com/office/drawing/2014/main" id="{60402752-3D33-B6DC-D16B-449F9A2AA255}"/>
              </a:ext>
            </a:extLst>
          </p:cNvPr>
          <p:cNvSpPr txBox="1"/>
          <p:nvPr/>
        </p:nvSpPr>
        <p:spPr>
          <a:xfrm>
            <a:off x="1158877" y="2407054"/>
            <a:ext cx="6094562" cy="338554"/>
          </a:xfrm>
          <a:prstGeom prst="rect">
            <a:avLst/>
          </a:prstGeom>
          <a:noFill/>
        </p:spPr>
        <p:txBody>
          <a:bodyPr wrap="square">
            <a:spAutoFit/>
          </a:bodyPr>
          <a:lstStyle/>
          <a:p>
            <a:pPr lvl="2">
              <a:buFont typeface="Arial" charset="0"/>
              <a:buNone/>
              <a:defRPr/>
            </a:pPr>
            <a:r>
              <a:rPr lang="fr-FR" altLang="x-none" sz="1600" b="1" dirty="0">
                <a:solidFill>
                  <a:schemeClr val="accent1">
                    <a:lumMod val="50000"/>
                  </a:schemeClr>
                </a:solidFill>
                <a:latin typeface="+mj-lt"/>
              </a:rPr>
              <a:t>Atelier :  </a:t>
            </a:r>
            <a:r>
              <a:rPr lang="fr-FR" altLang="x-none" sz="1600" b="1" i="1" dirty="0">
                <a:solidFill>
                  <a:schemeClr val="accent1">
                    <a:lumMod val="50000"/>
                  </a:schemeClr>
                </a:solidFill>
                <a:latin typeface="+mj-lt"/>
              </a:rPr>
              <a:t>Travail, relations professionnelles et mobilisations </a:t>
            </a:r>
          </a:p>
        </p:txBody>
      </p:sp>
      <p:sp>
        <p:nvSpPr>
          <p:cNvPr id="11" name="ZoneTexte 10">
            <a:extLst>
              <a:ext uri="{FF2B5EF4-FFF2-40B4-BE49-F238E27FC236}">
                <a16:creationId xmlns:a16="http://schemas.microsoft.com/office/drawing/2014/main" id="{B9A17AE6-3C10-6B84-F14A-62BE0ED281D1}"/>
              </a:ext>
            </a:extLst>
          </p:cNvPr>
          <p:cNvSpPr txBox="1"/>
          <p:nvPr/>
        </p:nvSpPr>
        <p:spPr>
          <a:xfrm>
            <a:off x="8574445" y="3199098"/>
            <a:ext cx="2189808" cy="338554"/>
          </a:xfrm>
          <a:prstGeom prst="rect">
            <a:avLst/>
          </a:prstGeom>
          <a:noFill/>
        </p:spPr>
        <p:txBody>
          <a:bodyPr wrap="square">
            <a:spAutoFit/>
          </a:bodyPr>
          <a:lstStyle/>
          <a:p>
            <a:pPr>
              <a:defRPr/>
            </a:pPr>
            <a:r>
              <a:rPr lang="fr-FR" sz="1600" b="1" dirty="0">
                <a:solidFill>
                  <a:schemeClr val="accent1">
                    <a:lumMod val="50000"/>
                  </a:schemeClr>
                </a:solidFill>
                <a:latin typeface="+mj-lt"/>
                <a:ea typeface="MS PGothic" charset="-128"/>
              </a:rPr>
              <a:t>Séminaire </a:t>
            </a:r>
            <a:r>
              <a:rPr lang="fr-FR" sz="1600" b="1" dirty="0" err="1">
                <a:solidFill>
                  <a:schemeClr val="accent1">
                    <a:lumMod val="50000"/>
                  </a:schemeClr>
                </a:solidFill>
                <a:latin typeface="+mj-lt"/>
                <a:ea typeface="MS PGothic" charset="-128"/>
              </a:rPr>
              <a:t>UtoPi</a:t>
            </a:r>
            <a:endParaRPr lang="fr-FR" sz="1600" b="1" dirty="0">
              <a:solidFill>
                <a:schemeClr val="accent1">
                  <a:lumMod val="50000"/>
                </a:schemeClr>
              </a:solidFill>
              <a:latin typeface="+mj-lt"/>
              <a:ea typeface="MS PGothic" charset="-128"/>
            </a:endParaRPr>
          </a:p>
        </p:txBody>
      </p:sp>
      <p:pic>
        <p:nvPicPr>
          <p:cNvPr id="22" name="Image 21" descr="Une image contenant texte, peinture, dessin, croquis&#10;&#10;Description générée automatiquement">
            <a:extLst>
              <a:ext uri="{FF2B5EF4-FFF2-40B4-BE49-F238E27FC236}">
                <a16:creationId xmlns:a16="http://schemas.microsoft.com/office/drawing/2014/main" id="{78487F68-ECF1-A233-5265-E28D3A8B10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04380" y="3058864"/>
            <a:ext cx="867308" cy="1156410"/>
          </a:xfrm>
          <a:prstGeom prst="rect">
            <a:avLst/>
          </a:prstGeom>
        </p:spPr>
      </p:pic>
      <p:sp>
        <p:nvSpPr>
          <p:cNvPr id="23" name="ZoneTexte 22">
            <a:extLst>
              <a:ext uri="{FF2B5EF4-FFF2-40B4-BE49-F238E27FC236}">
                <a16:creationId xmlns:a16="http://schemas.microsoft.com/office/drawing/2014/main" id="{7FD54772-E150-2061-8206-61990EDAE44C}"/>
              </a:ext>
            </a:extLst>
          </p:cNvPr>
          <p:cNvSpPr txBox="1"/>
          <p:nvPr/>
        </p:nvSpPr>
        <p:spPr>
          <a:xfrm>
            <a:off x="7158646" y="1342835"/>
            <a:ext cx="3364975" cy="338554"/>
          </a:xfrm>
          <a:prstGeom prst="rect">
            <a:avLst/>
          </a:prstGeom>
          <a:noFill/>
        </p:spPr>
        <p:txBody>
          <a:bodyPr wrap="square">
            <a:spAutoFit/>
          </a:bodyPr>
          <a:lstStyle/>
          <a:p>
            <a:pPr>
              <a:defRPr/>
            </a:pPr>
            <a:r>
              <a:rPr lang="fr-FR" sz="1600" b="1" dirty="0">
                <a:solidFill>
                  <a:schemeClr val="accent1">
                    <a:lumMod val="50000"/>
                  </a:schemeClr>
                </a:solidFill>
                <a:latin typeface="+mj-lt"/>
                <a:ea typeface="MS PGothic" charset="-128"/>
              </a:rPr>
              <a:t>Séminaire Général</a:t>
            </a:r>
          </a:p>
        </p:txBody>
      </p:sp>
      <p:sp>
        <p:nvSpPr>
          <p:cNvPr id="24" name="ZoneTexte 23">
            <a:extLst>
              <a:ext uri="{FF2B5EF4-FFF2-40B4-BE49-F238E27FC236}">
                <a16:creationId xmlns:a16="http://schemas.microsoft.com/office/drawing/2014/main" id="{486E4E6C-B955-63E5-3362-7760AD913925}"/>
              </a:ext>
            </a:extLst>
          </p:cNvPr>
          <p:cNvSpPr txBox="1"/>
          <p:nvPr/>
        </p:nvSpPr>
        <p:spPr>
          <a:xfrm>
            <a:off x="3427029" y="5510494"/>
            <a:ext cx="5142732" cy="1200329"/>
          </a:xfrm>
          <a:prstGeom prst="rect">
            <a:avLst/>
          </a:prstGeom>
          <a:noFill/>
        </p:spPr>
        <p:txBody>
          <a:bodyPr wrap="square" rtlCol="0">
            <a:spAutoFit/>
          </a:bodyPr>
          <a:lstStyle/>
          <a:p>
            <a:r>
              <a:rPr lang="fr-FR" b="1" dirty="0"/>
              <a:t>Inter-labos :</a:t>
            </a:r>
          </a:p>
          <a:p>
            <a:endParaRPr lang="fr-FR" dirty="0"/>
          </a:p>
          <a:p>
            <a:pPr algn="r"/>
            <a:r>
              <a:rPr lang="fr-FR" dirty="0"/>
              <a:t>Créativité, innovation &amp; travail</a:t>
            </a:r>
          </a:p>
          <a:p>
            <a:pPr algn="r"/>
            <a:r>
              <a:rPr lang="fr-FR" dirty="0"/>
              <a:t>Inter-Eval</a:t>
            </a:r>
          </a:p>
        </p:txBody>
      </p:sp>
      <p:pic>
        <p:nvPicPr>
          <p:cNvPr id="26" name="Graphique 25">
            <a:extLst>
              <a:ext uri="{FF2B5EF4-FFF2-40B4-BE49-F238E27FC236}">
                <a16:creationId xmlns:a16="http://schemas.microsoft.com/office/drawing/2014/main" id="{9B90281F-8EA7-BEB0-ED5F-9D9BB5CBCD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38688" y="1342835"/>
            <a:ext cx="1045507" cy="487658"/>
          </a:xfrm>
          <a:prstGeom prst="rect">
            <a:avLst/>
          </a:prstGeom>
        </p:spPr>
      </p:pic>
    </p:spTree>
    <p:extLst>
      <p:ext uri="{BB962C8B-B14F-4D97-AF65-F5344CB8AC3E}">
        <p14:creationId xmlns:p14="http://schemas.microsoft.com/office/powerpoint/2010/main" val="16566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8" name="Rectangle 3072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22" name="Rectangle 2"/>
          <p:cNvSpPr>
            <a:spLocks noGrp="1" noChangeArrowheads="1"/>
          </p:cNvSpPr>
          <p:nvPr>
            <p:ph type="title"/>
          </p:nvPr>
        </p:nvSpPr>
        <p:spPr>
          <a:xfrm>
            <a:off x="838200" y="365125"/>
            <a:ext cx="5393361" cy="1325563"/>
          </a:xfrm>
        </p:spPr>
        <p:txBody>
          <a:bodyPr>
            <a:normAutofit/>
          </a:bodyPr>
          <a:lstStyle/>
          <a:p>
            <a:r>
              <a:rPr lang="fr-FR" cap="none" dirty="0"/>
              <a:t>Ressources humaines (N=147)</a:t>
            </a:r>
          </a:p>
        </p:txBody>
      </p:sp>
      <p:sp>
        <p:nvSpPr>
          <p:cNvPr id="30723" name="Rectangle 3"/>
          <p:cNvSpPr>
            <a:spLocks noGrp="1" noChangeArrowheads="1"/>
          </p:cNvSpPr>
          <p:nvPr>
            <p:ph idx="1"/>
          </p:nvPr>
        </p:nvSpPr>
        <p:spPr>
          <a:xfrm>
            <a:off x="838200" y="1825625"/>
            <a:ext cx="5393361" cy="4351338"/>
          </a:xfrm>
        </p:spPr>
        <p:txBody>
          <a:bodyPr>
            <a:normAutofit/>
          </a:bodyPr>
          <a:lstStyle/>
          <a:p>
            <a:pPr marL="228600" lvl="1">
              <a:spcBef>
                <a:spcPts val="2000"/>
              </a:spcBef>
              <a:buClr>
                <a:schemeClr val="accent1"/>
              </a:buClr>
            </a:pPr>
            <a:r>
              <a:rPr lang="fr-FR" sz="1600" dirty="0">
                <a:latin typeface="+mn-lt"/>
              </a:rPr>
              <a:t>Equipe recherche (137) :</a:t>
            </a:r>
          </a:p>
          <a:p>
            <a:pPr marL="685800" lvl="2">
              <a:spcBef>
                <a:spcPts val="2000"/>
              </a:spcBef>
              <a:buClr>
                <a:schemeClr val="accent1"/>
              </a:buClr>
            </a:pPr>
            <a:r>
              <a:rPr lang="fr-FR" sz="1600" dirty="0">
                <a:latin typeface="+mn-lt"/>
              </a:rPr>
              <a:t>57 chercheurs et enseignants chercheurs (14 CNRS + 43 AMU) dans 8 disciplines : gestion, économie, sociologie, science politique, droit, géographie, informatique, sciences du langage</a:t>
            </a:r>
          </a:p>
          <a:p>
            <a:pPr marL="685800" lvl="2">
              <a:spcBef>
                <a:spcPts val="2000"/>
              </a:spcBef>
              <a:buClr>
                <a:schemeClr val="accent1"/>
              </a:buClr>
            </a:pPr>
            <a:r>
              <a:rPr lang="fr-FR" sz="1600" dirty="0">
                <a:latin typeface="+mn-lt"/>
              </a:rPr>
              <a:t>43 doctorants en gestion, économie et sociologie : ED 372 (</a:t>
            </a:r>
            <a:r>
              <a:rPr lang="fr-FR" sz="1600" dirty="0"/>
              <a:t>21</a:t>
            </a:r>
            <a:r>
              <a:rPr lang="fr-FR" sz="1600" dirty="0">
                <a:latin typeface="+mn-lt"/>
              </a:rPr>
              <a:t>), ED 355 (</a:t>
            </a:r>
            <a:r>
              <a:rPr lang="fr-FR" sz="1600" dirty="0"/>
              <a:t>19</a:t>
            </a:r>
            <a:r>
              <a:rPr lang="fr-FR" sz="1600" dirty="0">
                <a:latin typeface="+mn-lt"/>
              </a:rPr>
              <a:t>), ED 356 (3)</a:t>
            </a:r>
          </a:p>
          <a:p>
            <a:pPr marL="685800" lvl="2">
              <a:spcBef>
                <a:spcPts val="2000"/>
              </a:spcBef>
              <a:buClr>
                <a:schemeClr val="accent1"/>
              </a:buClr>
            </a:pPr>
            <a:r>
              <a:rPr lang="fr-FR" sz="1600" dirty="0">
                <a:latin typeface="+mn-lt"/>
              </a:rPr>
              <a:t>37 chercheurs contractuels et associés</a:t>
            </a:r>
          </a:p>
          <a:p>
            <a:pPr marL="228600" lvl="1">
              <a:spcBef>
                <a:spcPts val="2000"/>
              </a:spcBef>
              <a:buClr>
                <a:schemeClr val="accent1"/>
              </a:buClr>
            </a:pPr>
            <a:r>
              <a:rPr lang="fr-FR" sz="1600" dirty="0">
                <a:latin typeface="+mn-lt"/>
              </a:rPr>
              <a:t>Equipe support (10 IT) : </a:t>
            </a:r>
          </a:p>
          <a:p>
            <a:pPr marL="685800" lvl="2">
              <a:spcBef>
                <a:spcPts val="2000"/>
              </a:spcBef>
              <a:buClr>
                <a:schemeClr val="accent1"/>
              </a:buClr>
            </a:pPr>
            <a:r>
              <a:rPr lang="fr-FR" sz="1600" dirty="0">
                <a:latin typeface="+mn-lt"/>
              </a:rPr>
              <a:t>8,6 ETPT administratifs et techniciens de recherche CNRS et 0,5 ETPT en CDD AMU</a:t>
            </a:r>
            <a:endParaRPr lang="fr-FR" sz="1600" dirty="0"/>
          </a:p>
          <a:p>
            <a:endParaRPr lang="fr-FR" sz="1600" dirty="0"/>
          </a:p>
        </p:txBody>
      </p:sp>
      <p:pic>
        <p:nvPicPr>
          <p:cNvPr id="5" name="Image 4">
            <a:extLst>
              <a:ext uri="{FF2B5EF4-FFF2-40B4-BE49-F238E27FC236}">
                <a16:creationId xmlns:a16="http://schemas.microsoft.com/office/drawing/2014/main" id="{3F178490-C940-9848-8BA4-2D498697FFC0}"/>
              </a:ext>
            </a:extLst>
          </p:cNvPr>
          <p:cNvPicPr>
            <a:picLocks noChangeAspect="1"/>
          </p:cNvPicPr>
          <p:nvPr/>
        </p:nvPicPr>
        <p:blipFill>
          <a:blip r:embed="rId3" cstate="print">
            <a:extLst>
              <a:ext uri="{28A0092B-C50C-407E-A947-70E740481C1C}">
                <a14:useLocalDpi xmlns:a14="http://schemas.microsoft.com/office/drawing/2010/main" val="0"/>
              </a:ext>
            </a:extLst>
          </a:blip>
          <a:srcRect l="23862" r="19890"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073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3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10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459F9EC-7FEA-F02D-6E70-DFD85C3B567F}"/>
              </a:ext>
            </a:extLst>
          </p:cNvPr>
          <p:cNvPicPr>
            <a:picLocks noChangeAspect="1"/>
          </p:cNvPicPr>
          <p:nvPr/>
        </p:nvPicPr>
        <p:blipFill>
          <a:blip r:embed="rId2"/>
          <a:stretch>
            <a:fillRect/>
          </a:stretch>
        </p:blipFill>
        <p:spPr>
          <a:xfrm>
            <a:off x="584762" y="0"/>
            <a:ext cx="11022475" cy="7672031"/>
          </a:xfrm>
          <a:prstGeom prst="rect">
            <a:avLst/>
          </a:prstGeom>
        </p:spPr>
      </p:pic>
    </p:spTree>
    <p:extLst>
      <p:ext uri="{BB962C8B-B14F-4D97-AF65-F5344CB8AC3E}">
        <p14:creationId xmlns:p14="http://schemas.microsoft.com/office/powerpoint/2010/main" val="885685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3710</TotalTime>
  <Words>2057</Words>
  <Application>Microsoft Macintosh PowerPoint</Application>
  <PresentationFormat>Grand écran</PresentationFormat>
  <Paragraphs>230</Paragraphs>
  <Slides>23</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Calibri</vt:lpstr>
      <vt:lpstr>Calibri Light</vt:lpstr>
      <vt:lpstr>Century Gothic</vt:lpstr>
      <vt:lpstr>Helvetica</vt:lpstr>
      <vt:lpstr>Segoe UI</vt:lpstr>
      <vt:lpstr>Times New Roman</vt:lpstr>
      <vt:lpstr>Thème Office</vt:lpstr>
      <vt:lpstr>Séminaire de rentrée des doctorant.es du LEST  Aix-en-Provence le 17 octobre 2024</vt:lpstr>
      <vt:lpstr>Ordre du jour</vt:lpstr>
      <vt:lpstr>Présentation PowerPoint</vt:lpstr>
      <vt:lpstr>Le LEST, une UMR cinquantenaire </vt:lpstr>
      <vt:lpstr>Projet Scientifique</vt:lpstr>
      <vt:lpstr>Présentation PowerPoint</vt:lpstr>
      <vt:lpstr>ANIMATION SCIENTIFIQUE (Séminaires) </vt:lpstr>
      <vt:lpstr>Ressources humaines (N=147)</vt:lpstr>
      <vt:lpstr>Présentation PowerPoint</vt:lpstr>
      <vt:lpstr>Charte de doctorant.es du LEST</vt:lpstr>
      <vt:lpstr>Organisation</vt:lpstr>
      <vt:lpstr>LE COMITE DE SUIVI (CSI)</vt:lpstr>
      <vt:lpstr>LE COMITE DE SUIVI (CSI)</vt:lpstr>
      <vt:lpstr>FORMATION des doctorant.es</vt:lpstr>
      <vt:lpstr>Formation – doctorant.es du LEST</vt:lpstr>
      <vt:lpstr>Vie du labo – doctorant.es du LEST</vt:lpstr>
      <vt:lpstr>ENGAGEMENTS ET RESPONSABILITES DU DOCTORANT</vt:lpstr>
      <vt:lpstr>Discriminations - VSS</vt:lpstr>
      <vt:lpstr>Santé</vt:lpstr>
      <vt:lpstr>Éthique et intégrité scientifique</vt:lpstr>
      <vt:lpstr>Science ouverte</vt:lpstr>
      <vt:lpstr>Liens utiles</vt:lpstr>
      <vt:lpstr>Prochaines soutenances 2024 !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 des doctorant.es LEST</dc:title>
  <dc:creator>K</dc:creator>
  <cp:lastModifiedBy>leslie monnier</cp:lastModifiedBy>
  <cp:revision>27</cp:revision>
  <cp:lastPrinted>2023-10-09T11:21:17Z</cp:lastPrinted>
  <dcterms:created xsi:type="dcterms:W3CDTF">2023-03-14T09:45:29Z</dcterms:created>
  <dcterms:modified xsi:type="dcterms:W3CDTF">2025-04-29T13:46:26Z</dcterms:modified>
</cp:coreProperties>
</file>